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58"/>
  </p:notesMasterIdLst>
  <p:handoutMasterIdLst>
    <p:handoutMasterId r:id="rId59"/>
  </p:handoutMasterIdLst>
  <p:sldIdLst>
    <p:sldId id="270" r:id="rId5"/>
    <p:sldId id="343" r:id="rId6"/>
    <p:sldId id="346" r:id="rId7"/>
    <p:sldId id="445" r:id="rId8"/>
    <p:sldId id="354" r:id="rId9"/>
    <p:sldId id="355" r:id="rId10"/>
    <p:sldId id="356" r:id="rId11"/>
    <p:sldId id="357" r:id="rId12"/>
    <p:sldId id="601" r:id="rId13"/>
    <p:sldId id="565" r:id="rId14"/>
    <p:sldId id="358" r:id="rId15"/>
    <p:sldId id="564" r:id="rId16"/>
    <p:sldId id="367" r:id="rId17"/>
    <p:sldId id="474" r:id="rId18"/>
    <p:sldId id="567" r:id="rId19"/>
    <p:sldId id="568" r:id="rId20"/>
    <p:sldId id="603" r:id="rId21"/>
    <p:sldId id="569" r:id="rId22"/>
    <p:sldId id="570" r:id="rId23"/>
    <p:sldId id="571" r:id="rId24"/>
    <p:sldId id="372" r:id="rId25"/>
    <p:sldId id="598" r:id="rId26"/>
    <p:sldId id="549" r:id="rId27"/>
    <p:sldId id="604" r:id="rId28"/>
    <p:sldId id="574" r:id="rId29"/>
    <p:sldId id="575" r:id="rId30"/>
    <p:sldId id="554" r:id="rId31"/>
    <p:sldId id="545" r:id="rId32"/>
    <p:sldId id="599" r:id="rId33"/>
    <p:sldId id="577" r:id="rId34"/>
    <p:sldId id="576" r:id="rId35"/>
    <p:sldId id="582" r:id="rId36"/>
    <p:sldId id="578" r:id="rId37"/>
    <p:sldId id="580" r:id="rId38"/>
    <p:sldId id="602" r:id="rId39"/>
    <p:sldId id="581" r:id="rId40"/>
    <p:sldId id="584" r:id="rId41"/>
    <p:sldId id="586" r:id="rId42"/>
    <p:sldId id="587" r:id="rId43"/>
    <p:sldId id="588" r:id="rId44"/>
    <p:sldId id="589" r:id="rId45"/>
    <p:sldId id="591" r:id="rId46"/>
    <p:sldId id="590" r:id="rId47"/>
    <p:sldId id="593" r:id="rId48"/>
    <p:sldId id="595" r:id="rId49"/>
    <p:sldId id="594" r:id="rId50"/>
    <p:sldId id="596" r:id="rId51"/>
    <p:sldId id="456" r:id="rId52"/>
    <p:sldId id="597" r:id="rId53"/>
    <p:sldId id="600" r:id="rId54"/>
    <p:sldId id="426" r:id="rId55"/>
    <p:sldId id="428" r:id="rId56"/>
    <p:sldId id="330" r:id="rId57"/>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6">
          <p15:clr>
            <a:srgbClr val="A4A3A4"/>
          </p15:clr>
        </p15:guide>
        <p15:guide id="2" pos="90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 Seurer" initials="KS" lastIdx="2" clrIdx="0"/>
  <p:cmAuthor id="1" name="Michelle Uher" initials="MU" lastIdx="5" clrIdx="1">
    <p:extLst/>
  </p:cmAuthor>
  <p:cmAuthor id="2" name="Tim Engel" initials="" lastIdx="1" clrIdx="2"/>
  <p:cmAuthor id="3" name="Hannah Planalp" initials="HP" lastIdx="3" clrIdx="3">
    <p:extLst>
      <p:ext uri="{19B8F6BF-5375-455C-9EA6-DF929625EA0E}">
        <p15:presenceInfo xmlns:p15="http://schemas.microsoft.com/office/powerpoint/2012/main" userId="S-1-5-21-2902891492-2990011977-3373058210-10257" providerId="AD"/>
      </p:ext>
    </p:extLst>
  </p:cmAuthor>
  <p:cmAuthor id="4" name="Julie Cox" initials="JC" lastIdx="29" clrIdx="4">
    <p:extLst>
      <p:ext uri="{19B8F6BF-5375-455C-9EA6-DF929625EA0E}">
        <p15:presenceInfo xmlns:p15="http://schemas.microsoft.com/office/powerpoint/2012/main" userId="S-1-5-21-2902891492-2990011977-3373058210-4642" providerId="AD"/>
      </p:ext>
    </p:extLst>
  </p:cmAuthor>
  <p:cmAuthor id="5" name="Jonathan Dittman" initials="JD" lastIdx="9" clrIdx="5">
    <p:extLst>
      <p:ext uri="{19B8F6BF-5375-455C-9EA6-DF929625EA0E}">
        <p15:presenceInfo xmlns:p15="http://schemas.microsoft.com/office/powerpoint/2012/main" userId="S-1-5-21-2902891492-2990011977-3373058210-10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7"/>
    <a:srgbClr val="006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9200" autoAdjust="0"/>
  </p:normalViewPr>
  <p:slideViewPr>
    <p:cSldViewPr snapToGrid="0" snapToObjects="1">
      <p:cViewPr varScale="1">
        <p:scale>
          <a:sx n="72" d="100"/>
          <a:sy n="72" d="100"/>
        </p:scale>
        <p:origin x="786" y="72"/>
      </p:cViewPr>
      <p:guideLst>
        <p:guide orient="horz" pos="1376"/>
        <p:guide pos="9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ohnhalperin:Desktop:NPH%20-%202014-5%20updates:2014%20update:w%20ROC%20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481242751632789"/>
          <c:y val="0.10986301369863015"/>
          <c:w val="0.70938521638283591"/>
          <c:h val="0.80347462450874563"/>
        </c:manualLayout>
      </c:layout>
      <c:barChart>
        <c:barDir val="bar"/>
        <c:grouping val="clustered"/>
        <c:varyColors val="0"/>
        <c:ser>
          <c:idx val="0"/>
          <c:order val="0"/>
          <c:tx>
            <c:strRef>
              <c:f>Sheet1!$B$1</c:f>
              <c:strCache>
                <c:ptCount val="1"/>
                <c:pt idx="0">
                  <c:v>With shunting (6 mos)</c:v>
                </c:pt>
              </c:strCache>
            </c:strRef>
          </c:tx>
          <c:spPr>
            <a:gradFill flip="none" rotWithShape="1">
              <a:gsLst>
                <a:gs pos="0">
                  <a:srgbClr val="006D48">
                    <a:lumMod val="89000"/>
                  </a:srgbClr>
                </a:gs>
                <a:gs pos="23000">
                  <a:srgbClr val="006D48">
                    <a:lumMod val="89000"/>
                  </a:srgbClr>
                </a:gs>
                <a:gs pos="69000">
                  <a:srgbClr val="006D48">
                    <a:lumMod val="75000"/>
                  </a:srgbClr>
                </a:gs>
                <a:gs pos="97000">
                  <a:srgbClr val="006D48">
                    <a:lumMod val="70000"/>
                  </a:srgbClr>
                </a:gs>
              </a:gsLst>
              <a:path path="circle">
                <a:fillToRect l="50000" t="50000" r="50000" b="50000"/>
              </a:path>
              <a:tileRect/>
            </a:gradFill>
            <a:ln>
              <a:noFill/>
            </a:ln>
            <a:effectLst/>
          </c:spPr>
          <c:invertIfNegative val="0"/>
          <c:cat>
            <c:strRef>
              <c:f>Sheet1!$A$2:$A$5</c:f>
              <c:strCache>
                <c:ptCount val="4"/>
                <c:pt idx="0">
                  <c:v>Self-reported overall improvement</c:v>
                </c:pt>
                <c:pt idx="1">
                  <c:v>Gait test</c:v>
                </c:pt>
                <c:pt idx="2">
                  <c:v>Reaction time</c:v>
                </c:pt>
                <c:pt idx="3">
                  <c:v>Memory</c:v>
                </c:pt>
              </c:strCache>
            </c:strRef>
          </c:cat>
          <c:val>
            <c:numRef>
              <c:f>Sheet1!$B$2:$B$5</c:f>
              <c:numCache>
                <c:formatCode>General</c:formatCode>
                <c:ptCount val="4"/>
                <c:pt idx="0">
                  <c:v>96</c:v>
                </c:pt>
                <c:pt idx="1">
                  <c:v>83</c:v>
                </c:pt>
                <c:pt idx="2">
                  <c:v>65</c:v>
                </c:pt>
                <c:pt idx="3">
                  <c:v>46</c:v>
                </c:pt>
              </c:numCache>
            </c:numRef>
          </c:val>
        </c:ser>
        <c:ser>
          <c:idx val="1"/>
          <c:order val="1"/>
          <c:tx>
            <c:strRef>
              <c:f>Sheet1!$C$1</c:f>
              <c:strCache>
                <c:ptCount val="1"/>
                <c:pt idx="0">
                  <c:v>With shunting (5 yrs)</c:v>
                </c:pt>
              </c:strCache>
            </c:strRef>
          </c:tx>
          <c:spPr>
            <a:solidFill>
              <a:srgbClr val="B4B4B6"/>
            </a:solidFill>
            <a:ln>
              <a:noFill/>
            </a:ln>
            <a:effectLst/>
          </c:spPr>
          <c:invertIfNegative val="0"/>
          <c:cat>
            <c:strRef>
              <c:f>Sheet1!$A$2:$A$5</c:f>
              <c:strCache>
                <c:ptCount val="4"/>
                <c:pt idx="0">
                  <c:v>Self-reported overall improvement</c:v>
                </c:pt>
                <c:pt idx="1">
                  <c:v>Gait test</c:v>
                </c:pt>
                <c:pt idx="2">
                  <c:v>Reaction time</c:v>
                </c:pt>
                <c:pt idx="3">
                  <c:v>Memory</c:v>
                </c:pt>
              </c:strCache>
            </c:strRef>
          </c:cat>
          <c:val>
            <c:numRef>
              <c:f>Sheet1!$C$2:$C$5</c:f>
              <c:numCache>
                <c:formatCode>General</c:formatCode>
                <c:ptCount val="4"/>
                <c:pt idx="0">
                  <c:v>56</c:v>
                </c:pt>
                <c:pt idx="1">
                  <c:v>40</c:v>
                </c:pt>
                <c:pt idx="2">
                  <c:v>40</c:v>
                </c:pt>
                <c:pt idx="3">
                  <c:v>10</c:v>
                </c:pt>
              </c:numCache>
            </c:numRef>
          </c:val>
        </c:ser>
        <c:ser>
          <c:idx val="2"/>
          <c:order val="2"/>
          <c:tx>
            <c:strRef>
              <c:f>Sheet1!$D$1</c:f>
              <c:strCache>
                <c:ptCount val="1"/>
                <c:pt idx="0">
                  <c:v>Without shunting (6 mos)</c:v>
                </c:pt>
              </c:strCache>
            </c:strRef>
          </c:tx>
          <c:spPr>
            <a:solidFill>
              <a:srgbClr val="EFCB64"/>
            </a:solidFill>
            <a:ln>
              <a:noFill/>
            </a:ln>
            <a:effectLst/>
          </c:spPr>
          <c:invertIfNegative val="0"/>
          <c:cat>
            <c:strRef>
              <c:f>Sheet1!$A$2:$A$5</c:f>
              <c:strCache>
                <c:ptCount val="4"/>
                <c:pt idx="0">
                  <c:v>Self-reported overall improvement</c:v>
                </c:pt>
                <c:pt idx="1">
                  <c:v>Gait test</c:v>
                </c:pt>
                <c:pt idx="2">
                  <c:v>Reaction time</c:v>
                </c:pt>
                <c:pt idx="3">
                  <c:v>Memory</c:v>
                </c:pt>
              </c:strCache>
            </c:strRef>
          </c:cat>
          <c:val>
            <c:numRef>
              <c:f>Sheet1!$D$2:$D$5</c:f>
              <c:numCache>
                <c:formatCode>General</c:formatCode>
                <c:ptCount val="4"/>
                <c:pt idx="0">
                  <c:v>19</c:v>
                </c:pt>
                <c:pt idx="1">
                  <c:v>28</c:v>
                </c:pt>
                <c:pt idx="2">
                  <c:v>48</c:v>
                </c:pt>
                <c:pt idx="3">
                  <c:v>24</c:v>
                </c:pt>
              </c:numCache>
            </c:numRef>
          </c:val>
        </c:ser>
        <c:dLbls>
          <c:showLegendKey val="0"/>
          <c:showVal val="0"/>
          <c:showCatName val="0"/>
          <c:showSerName val="0"/>
          <c:showPercent val="0"/>
          <c:showBubbleSize val="0"/>
        </c:dLbls>
        <c:gapWidth val="150"/>
        <c:axId val="473689744"/>
        <c:axId val="473690136"/>
      </c:barChart>
      <c:catAx>
        <c:axId val="473689744"/>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3690136"/>
        <c:crosses val="autoZero"/>
        <c:auto val="1"/>
        <c:lblAlgn val="ctr"/>
        <c:lblOffset val="100"/>
        <c:noMultiLvlLbl val="0"/>
      </c:catAx>
      <c:valAx>
        <c:axId val="47369013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3689744"/>
        <c:crosses val="autoZero"/>
        <c:crossBetween val="between"/>
      </c:valAx>
      <c:spPr>
        <a:noFill/>
        <a:ln>
          <a:noFill/>
        </a:ln>
        <a:effectLst/>
      </c:spPr>
    </c:plotArea>
    <c:legend>
      <c:legendPos val="r"/>
      <c:layout>
        <c:manualLayout>
          <c:xMode val="edge"/>
          <c:yMode val="edge"/>
          <c:x val="0.73742774447388781"/>
          <c:y val="0.1291319406991934"/>
          <c:w val="0.23859798135443849"/>
          <c:h val="0.28479293835963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v>+ test</c:v>
          </c:tx>
          <c:invertIfNegative val="0"/>
          <c:cat>
            <c:strRef>
              <c:f>'Data &amp; Baseline Response '!$B$19:$B$29</c:f>
              <c:strCache>
                <c:ptCount val="11"/>
                <c:pt idx="0">
                  <c:v>ELD</c:v>
                </c:pt>
                <c:pt idx="1">
                  <c:v>tap test</c:v>
                </c:pt>
                <c:pt idx="2">
                  <c:v>CSF puls</c:v>
                </c:pt>
                <c:pt idx="3">
                  <c:v>Ro &gt;13</c:v>
                </c:pt>
                <c:pt idx="4">
                  <c:v>Ro &gt;=18</c:v>
                </c:pt>
                <c:pt idx="5">
                  <c:v>Ro &gt;=18</c:v>
                </c:pt>
                <c:pt idx="6">
                  <c:v>Hyper velo</c:v>
                </c:pt>
                <c:pt idx="7">
                  <c:v>MRI Aq SV</c:v>
                </c:pt>
                <c:pt idx="8">
                  <c:v>Aq vel &gt;= 25.5</c:v>
                </c:pt>
                <c:pt idx="9">
                  <c:v>TT</c:v>
                </c:pt>
                <c:pt idx="10">
                  <c:v>Ro&gt;12</c:v>
                </c:pt>
              </c:strCache>
            </c:strRef>
          </c:cat>
          <c:val>
            <c:numRef>
              <c:f>'Data &amp; Baseline Response '!$N$19:$N$29</c:f>
              <c:numCache>
                <c:formatCode>0%</c:formatCode>
                <c:ptCount val="11"/>
                <c:pt idx="0">
                  <c:v>0.94117647058823495</c:v>
                </c:pt>
                <c:pt idx="1">
                  <c:v>0.95798319327731096</c:v>
                </c:pt>
                <c:pt idx="2">
                  <c:v>1</c:v>
                </c:pt>
                <c:pt idx="3">
                  <c:v>0.86666666666666703</c:v>
                </c:pt>
                <c:pt idx="4">
                  <c:v>0.459616985845129</c:v>
                </c:pt>
                <c:pt idx="5">
                  <c:v>0.62790697674418605</c:v>
                </c:pt>
                <c:pt idx="6">
                  <c:v>0.90322580645161299</c:v>
                </c:pt>
                <c:pt idx="7">
                  <c:v>0.5</c:v>
                </c:pt>
                <c:pt idx="8">
                  <c:v>0.45714285714285702</c:v>
                </c:pt>
                <c:pt idx="9">
                  <c:v>0.875</c:v>
                </c:pt>
                <c:pt idx="10">
                  <c:v>0.85526315789473695</c:v>
                </c:pt>
              </c:numCache>
            </c:numRef>
          </c:val>
        </c:ser>
        <c:ser>
          <c:idx val="2"/>
          <c:order val="2"/>
          <c:tx>
            <c:v>- test</c:v>
          </c:tx>
          <c:spPr>
            <a:gradFill>
              <a:gsLst>
                <a:gs pos="40000">
                  <a:schemeClr val="accent5">
                    <a:lumMod val="75000"/>
                  </a:schemeClr>
                </a:gs>
                <a:gs pos="93000">
                  <a:schemeClr val="accent5">
                    <a:lumMod val="60000"/>
                    <a:lumOff val="40000"/>
                  </a:schemeClr>
                </a:gs>
              </a:gsLst>
              <a:path path="circle">
                <a:fillToRect l="100000" t="100000"/>
              </a:path>
            </a:gradFill>
          </c:spPr>
          <c:invertIfNegative val="0"/>
          <c:cat>
            <c:strRef>
              <c:f>'Data &amp; Baseline Response '!$B$19:$B$29</c:f>
              <c:strCache>
                <c:ptCount val="11"/>
                <c:pt idx="0">
                  <c:v>ELD</c:v>
                </c:pt>
                <c:pt idx="1">
                  <c:v>tap test</c:v>
                </c:pt>
                <c:pt idx="2">
                  <c:v>CSF puls</c:v>
                </c:pt>
                <c:pt idx="3">
                  <c:v>Ro &gt;13</c:v>
                </c:pt>
                <c:pt idx="4">
                  <c:v>Ro &gt;=18</c:v>
                </c:pt>
                <c:pt idx="5">
                  <c:v>Ro &gt;=18</c:v>
                </c:pt>
                <c:pt idx="6">
                  <c:v>Hyper velo</c:v>
                </c:pt>
                <c:pt idx="7">
                  <c:v>MRI Aq SV</c:v>
                </c:pt>
                <c:pt idx="8">
                  <c:v>Aq vel &gt;= 25.5</c:v>
                </c:pt>
                <c:pt idx="9">
                  <c:v>TT</c:v>
                </c:pt>
                <c:pt idx="10">
                  <c:v>Ro&gt;12</c:v>
                </c:pt>
              </c:strCache>
            </c:strRef>
          </c:cat>
          <c:val>
            <c:numRef>
              <c:f>'Data &amp; Baseline Response '!$R$19:$R$29</c:f>
              <c:numCache>
                <c:formatCode>0%</c:formatCode>
                <c:ptCount val="11"/>
                <c:pt idx="0">
                  <c:v>0</c:v>
                </c:pt>
                <c:pt idx="1">
                  <c:v>0</c:v>
                </c:pt>
                <c:pt idx="2">
                  <c:v>0</c:v>
                </c:pt>
                <c:pt idx="3">
                  <c:v>0</c:v>
                </c:pt>
                <c:pt idx="4">
                  <c:v>0.29890932994434499</c:v>
                </c:pt>
                <c:pt idx="5">
                  <c:v>0.153911205073996</c:v>
                </c:pt>
                <c:pt idx="6">
                  <c:v>0</c:v>
                </c:pt>
                <c:pt idx="7">
                  <c:v>0.29166666666666702</c:v>
                </c:pt>
                <c:pt idx="8">
                  <c:v>0.44029304029304001</c:v>
                </c:pt>
                <c:pt idx="9">
                  <c:v>-2.8153153153153102E-2</c:v>
                </c:pt>
                <c:pt idx="10">
                  <c:v>-9.8086124401913707E-3</c:v>
                </c:pt>
              </c:numCache>
            </c:numRef>
          </c:val>
        </c:ser>
        <c:dLbls>
          <c:showLegendKey val="0"/>
          <c:showVal val="0"/>
          <c:showCatName val="0"/>
          <c:showSerName val="0"/>
          <c:showPercent val="0"/>
          <c:showBubbleSize val="0"/>
        </c:dLbls>
        <c:gapWidth val="150"/>
        <c:overlap val="100"/>
        <c:axId val="299965448"/>
        <c:axId val="299963880"/>
      </c:barChart>
      <c:lineChart>
        <c:grouping val="standard"/>
        <c:varyColors val="0"/>
        <c:ser>
          <c:idx val="1"/>
          <c:order val="1"/>
          <c:tx>
            <c:v>unselected</c:v>
          </c:tx>
          <c:spPr>
            <a:ln w="28575" cmpd="sng">
              <a:prstDash val="dash"/>
            </a:ln>
          </c:spPr>
          <c:marker>
            <c:symbol val="none"/>
          </c:marker>
          <c:cat>
            <c:strRef>
              <c:f>'Data &amp; Baseline Response '!$B$19:$B$27</c:f>
              <c:strCache>
                <c:ptCount val="9"/>
                <c:pt idx="0">
                  <c:v>ELD</c:v>
                </c:pt>
                <c:pt idx="1">
                  <c:v>tap test</c:v>
                </c:pt>
                <c:pt idx="2">
                  <c:v>CSF puls</c:v>
                </c:pt>
                <c:pt idx="3">
                  <c:v>Ro &gt;13</c:v>
                </c:pt>
                <c:pt idx="4">
                  <c:v>Ro &gt;=18</c:v>
                </c:pt>
                <c:pt idx="5">
                  <c:v>Ro &gt;=18</c:v>
                </c:pt>
                <c:pt idx="6">
                  <c:v>Hyper velo</c:v>
                </c:pt>
                <c:pt idx="7">
                  <c:v>MRI Aq SV</c:v>
                </c:pt>
                <c:pt idx="8">
                  <c:v>Aq vel &gt;= 25.5</c:v>
                </c:pt>
              </c:strCache>
            </c:strRef>
          </c:cat>
          <c:val>
            <c:numRef>
              <c:f>'Data &amp; Baseline Response '!$N$30:$N$40</c:f>
              <c:numCache>
                <c:formatCode>0%</c:formatCode>
                <c:ptCount val="11"/>
                <c:pt idx="0">
                  <c:v>0.822212257100149</c:v>
                </c:pt>
                <c:pt idx="1">
                  <c:v>0.822212257100149</c:v>
                </c:pt>
                <c:pt idx="2">
                  <c:v>0.822212257100149</c:v>
                </c:pt>
                <c:pt idx="3">
                  <c:v>0.822212257100149</c:v>
                </c:pt>
                <c:pt idx="4">
                  <c:v>0.822212257100149</c:v>
                </c:pt>
                <c:pt idx="5">
                  <c:v>0.822212257100149</c:v>
                </c:pt>
                <c:pt idx="6">
                  <c:v>0.822212257100149</c:v>
                </c:pt>
                <c:pt idx="7">
                  <c:v>0.822212257100149</c:v>
                </c:pt>
                <c:pt idx="8">
                  <c:v>0.822212257100149</c:v>
                </c:pt>
                <c:pt idx="9">
                  <c:v>0.822212257100149</c:v>
                </c:pt>
                <c:pt idx="10">
                  <c:v>0.822212257100149</c:v>
                </c:pt>
              </c:numCache>
            </c:numRef>
          </c:val>
          <c:smooth val="0"/>
        </c:ser>
        <c:dLbls>
          <c:showLegendKey val="0"/>
          <c:showVal val="0"/>
          <c:showCatName val="0"/>
          <c:showSerName val="0"/>
          <c:showPercent val="0"/>
          <c:showBubbleSize val="0"/>
        </c:dLbls>
        <c:marker val="1"/>
        <c:smooth val="0"/>
        <c:axId val="299965448"/>
        <c:axId val="299963880"/>
      </c:lineChart>
      <c:catAx>
        <c:axId val="299965448"/>
        <c:scaling>
          <c:orientation val="minMax"/>
        </c:scaling>
        <c:delete val="0"/>
        <c:axPos val="b"/>
        <c:numFmt formatCode="General" sourceLinked="0"/>
        <c:majorTickMark val="out"/>
        <c:minorTickMark val="none"/>
        <c:tickLblPos val="nextTo"/>
        <c:crossAx val="299963880"/>
        <c:crosses val="autoZero"/>
        <c:auto val="1"/>
        <c:lblAlgn val="ctr"/>
        <c:lblOffset val="100"/>
        <c:noMultiLvlLbl val="0"/>
      </c:catAx>
      <c:valAx>
        <c:axId val="299963880"/>
        <c:scaling>
          <c:orientation val="minMax"/>
        </c:scaling>
        <c:delete val="0"/>
        <c:axPos val="l"/>
        <c:majorGridlines/>
        <c:title>
          <c:tx>
            <c:rich>
              <a:bodyPr rot="-5400000" vert="horz"/>
              <a:lstStyle/>
              <a:p>
                <a:pPr>
                  <a:defRPr sz="1400"/>
                </a:pPr>
                <a:r>
                  <a:rPr lang="en-US" sz="1400" dirty="0"/>
                  <a:t>% Pts improved, based on test</a:t>
                </a:r>
              </a:p>
            </c:rich>
          </c:tx>
          <c:layout/>
          <c:overlay val="0"/>
        </c:title>
        <c:numFmt formatCode="0%" sourceLinked="1"/>
        <c:majorTickMark val="out"/>
        <c:minorTickMark val="none"/>
        <c:tickLblPos val="nextTo"/>
        <c:crossAx val="299965448"/>
        <c:crosses val="autoZero"/>
        <c:crossBetween val="between"/>
      </c:valAx>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191CC-895C-4949-949D-28771D1BCBEB}"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85D8AB9F-D3E5-4CCC-83F9-2547DD9A0ECF}">
      <dgm:prSet phldrT="[Text]"/>
      <dgm:spPr/>
      <dgm:t>
        <a:bodyPr/>
        <a:lstStyle/>
        <a:p>
          <a:r>
            <a:rPr lang="en-US" dirty="0" smtClean="0"/>
            <a:t>Idiopathic NPH</a:t>
          </a:r>
          <a:endParaRPr lang="en-US" dirty="0"/>
        </a:p>
      </dgm:t>
    </dgm:pt>
    <dgm:pt modelId="{28A8820F-13E5-4E86-B358-114E7E954BAE}" type="parTrans" cxnId="{D88754B3-A4E8-4273-AD20-DDD0843CE646}">
      <dgm:prSet/>
      <dgm:spPr/>
      <dgm:t>
        <a:bodyPr/>
        <a:lstStyle/>
        <a:p>
          <a:endParaRPr lang="en-US"/>
        </a:p>
      </dgm:t>
    </dgm:pt>
    <dgm:pt modelId="{FAA65C3E-01ED-48F1-B95F-4DFF81695D65}" type="sibTrans" cxnId="{D88754B3-A4E8-4273-AD20-DDD0843CE646}">
      <dgm:prSet/>
      <dgm:spPr/>
      <dgm:t>
        <a:bodyPr/>
        <a:lstStyle/>
        <a:p>
          <a:endParaRPr lang="en-US"/>
        </a:p>
      </dgm:t>
    </dgm:pt>
    <dgm:pt modelId="{A8E075B6-6370-41BE-9388-00D306EA7CCD}">
      <dgm:prSet phldrT="[Text]"/>
      <dgm:spPr/>
      <dgm:t>
        <a:bodyPr/>
        <a:lstStyle/>
        <a:p>
          <a:r>
            <a:rPr lang="en-US" dirty="0" smtClean="0"/>
            <a:t>Secondary NPH</a:t>
          </a:r>
          <a:endParaRPr lang="en-US" dirty="0"/>
        </a:p>
      </dgm:t>
    </dgm:pt>
    <dgm:pt modelId="{2DD947A1-BE8A-4AB5-AF84-57A31B5A95D7}" type="parTrans" cxnId="{86A812A3-28E7-4F2A-8F3B-65AE7F9BB4BB}">
      <dgm:prSet/>
      <dgm:spPr/>
      <dgm:t>
        <a:bodyPr/>
        <a:lstStyle/>
        <a:p>
          <a:endParaRPr lang="en-US"/>
        </a:p>
      </dgm:t>
    </dgm:pt>
    <dgm:pt modelId="{0FA249BF-E480-4C43-B726-463DE04CDA40}" type="sibTrans" cxnId="{86A812A3-28E7-4F2A-8F3B-65AE7F9BB4BB}">
      <dgm:prSet/>
      <dgm:spPr/>
      <dgm:t>
        <a:bodyPr/>
        <a:lstStyle/>
        <a:p>
          <a:endParaRPr lang="en-US"/>
        </a:p>
      </dgm:t>
    </dgm:pt>
    <dgm:pt modelId="{406C8E58-FB3F-4823-AE55-2B95EFDEB818}">
      <dgm:prSet phldrT="[Text]"/>
      <dgm:spPr/>
      <dgm:t>
        <a:bodyPr/>
        <a:lstStyle/>
        <a:p>
          <a:r>
            <a:rPr lang="en-US" dirty="0" smtClean="0"/>
            <a:t>Response to shunting has been described as variable, short-lived, unpredictable, with significant risks</a:t>
          </a:r>
          <a:endParaRPr lang="en-US" dirty="0"/>
        </a:p>
      </dgm:t>
    </dgm:pt>
    <dgm:pt modelId="{B24327ED-B8AC-4BAD-BB88-327B8E4A5515}" type="parTrans" cxnId="{79B32B25-780D-4433-9590-72A4CA3B0A4F}">
      <dgm:prSet/>
      <dgm:spPr/>
      <dgm:t>
        <a:bodyPr/>
        <a:lstStyle/>
        <a:p>
          <a:endParaRPr lang="en-US"/>
        </a:p>
      </dgm:t>
    </dgm:pt>
    <dgm:pt modelId="{58D4667E-8DB2-446E-9A79-85170360C7AD}" type="sibTrans" cxnId="{79B32B25-780D-4433-9590-72A4CA3B0A4F}">
      <dgm:prSet/>
      <dgm:spPr/>
      <dgm:t>
        <a:bodyPr/>
        <a:lstStyle/>
        <a:p>
          <a:endParaRPr lang="en-US"/>
        </a:p>
      </dgm:t>
    </dgm:pt>
    <dgm:pt modelId="{B6A33095-D19F-49B1-B633-BEB9FEDFF172}">
      <dgm:prSet phldrT="[Text]"/>
      <dgm:spPr/>
      <dgm:t>
        <a:bodyPr/>
        <a:lstStyle/>
        <a:p>
          <a:r>
            <a:rPr lang="en-US" dirty="0" smtClean="0"/>
            <a:t>Typically arising from conditions such as subarachnoid hemorrhage and infectious meningitis</a:t>
          </a:r>
          <a:endParaRPr lang="en-US" dirty="0"/>
        </a:p>
      </dgm:t>
    </dgm:pt>
    <dgm:pt modelId="{C5CB5101-D69C-4F07-A623-C8C96F6016E5}" type="parTrans" cxnId="{76D8A711-3808-42BF-BA02-61483E97C294}">
      <dgm:prSet/>
      <dgm:spPr/>
      <dgm:t>
        <a:bodyPr/>
        <a:lstStyle/>
        <a:p>
          <a:endParaRPr lang="en-US"/>
        </a:p>
      </dgm:t>
    </dgm:pt>
    <dgm:pt modelId="{ABE0B95D-2B7C-4A41-9224-2F395DCC5284}" type="sibTrans" cxnId="{76D8A711-3808-42BF-BA02-61483E97C294}">
      <dgm:prSet/>
      <dgm:spPr/>
      <dgm:t>
        <a:bodyPr/>
        <a:lstStyle/>
        <a:p>
          <a:endParaRPr lang="en-US"/>
        </a:p>
      </dgm:t>
    </dgm:pt>
    <dgm:pt modelId="{837B24EA-72F6-4095-B460-77FC3136152D}">
      <dgm:prSet phldrT="[Text]"/>
      <dgm:spPr/>
      <dgm:t>
        <a:bodyPr/>
        <a:lstStyle/>
        <a:p>
          <a:r>
            <a:rPr lang="en-US" dirty="0" smtClean="0"/>
            <a:t>Ventricular shunting is standard of care</a:t>
          </a:r>
          <a:endParaRPr lang="en-US" dirty="0"/>
        </a:p>
      </dgm:t>
    </dgm:pt>
    <dgm:pt modelId="{541E1BD2-B3D8-406D-8A96-073D4ADD06A6}" type="parTrans" cxnId="{3BF18745-DAE3-4F1A-BF07-0422A60998FC}">
      <dgm:prSet/>
      <dgm:spPr/>
      <dgm:t>
        <a:bodyPr/>
        <a:lstStyle/>
        <a:p>
          <a:endParaRPr lang="en-US"/>
        </a:p>
      </dgm:t>
    </dgm:pt>
    <dgm:pt modelId="{BC8518D3-1E5C-4866-8886-4D312996FFC0}" type="sibTrans" cxnId="{3BF18745-DAE3-4F1A-BF07-0422A60998FC}">
      <dgm:prSet/>
      <dgm:spPr/>
      <dgm:t>
        <a:bodyPr/>
        <a:lstStyle/>
        <a:p>
          <a:endParaRPr lang="en-US"/>
        </a:p>
      </dgm:t>
    </dgm:pt>
    <dgm:pt modelId="{C19A45F1-10BB-4FAA-9488-ECFAD0A86A8E}">
      <dgm:prSet phldrT="[Text]"/>
      <dgm:spPr/>
      <dgm:t>
        <a:bodyPr/>
        <a:lstStyle/>
        <a:p>
          <a:r>
            <a:rPr lang="en-US" dirty="0" smtClean="0"/>
            <a:t>Unknown cause</a:t>
          </a:r>
          <a:endParaRPr lang="en-US" dirty="0"/>
        </a:p>
      </dgm:t>
    </dgm:pt>
    <dgm:pt modelId="{29F145BE-806F-419D-982B-E73DA14CD46A}" type="parTrans" cxnId="{D8C0F37B-AF44-44BD-BE1D-4FDCFC316B09}">
      <dgm:prSet/>
      <dgm:spPr/>
      <dgm:t>
        <a:bodyPr/>
        <a:lstStyle/>
        <a:p>
          <a:endParaRPr lang="en-US"/>
        </a:p>
      </dgm:t>
    </dgm:pt>
    <dgm:pt modelId="{8F0A2342-0DCE-4FBC-8EE1-76FB68834E60}" type="sibTrans" cxnId="{D8C0F37B-AF44-44BD-BE1D-4FDCFC316B09}">
      <dgm:prSet/>
      <dgm:spPr/>
      <dgm:t>
        <a:bodyPr/>
        <a:lstStyle/>
        <a:p>
          <a:endParaRPr lang="en-US"/>
        </a:p>
      </dgm:t>
    </dgm:pt>
    <dgm:pt modelId="{F22ECD76-661F-458B-A005-B9EBA82DED1B}" type="pres">
      <dgm:prSet presAssocID="{FA2191CC-895C-4949-949D-28771D1BCBEB}" presName="diagram" presStyleCnt="0">
        <dgm:presLayoutVars>
          <dgm:chPref val="1"/>
          <dgm:dir/>
          <dgm:animOne val="branch"/>
          <dgm:animLvl val="lvl"/>
          <dgm:resizeHandles/>
        </dgm:presLayoutVars>
      </dgm:prSet>
      <dgm:spPr/>
      <dgm:t>
        <a:bodyPr/>
        <a:lstStyle/>
        <a:p>
          <a:endParaRPr lang="en-US"/>
        </a:p>
      </dgm:t>
    </dgm:pt>
    <dgm:pt modelId="{29DF6DDB-E298-45F9-A4B3-3FEF6C7AB2A2}" type="pres">
      <dgm:prSet presAssocID="{85D8AB9F-D3E5-4CCC-83F9-2547DD9A0ECF}" presName="root" presStyleCnt="0"/>
      <dgm:spPr/>
    </dgm:pt>
    <dgm:pt modelId="{5ADB253E-3E93-422B-AA36-D354E3000B5C}" type="pres">
      <dgm:prSet presAssocID="{85D8AB9F-D3E5-4CCC-83F9-2547DD9A0ECF}" presName="rootComposite" presStyleCnt="0"/>
      <dgm:spPr/>
    </dgm:pt>
    <dgm:pt modelId="{AFA45F83-FB73-4D75-86CD-2F5E7F00D027}" type="pres">
      <dgm:prSet presAssocID="{85D8AB9F-D3E5-4CCC-83F9-2547DD9A0ECF}" presName="rootText" presStyleLbl="node1" presStyleIdx="0" presStyleCnt="2"/>
      <dgm:spPr/>
      <dgm:t>
        <a:bodyPr/>
        <a:lstStyle/>
        <a:p>
          <a:endParaRPr lang="en-US"/>
        </a:p>
      </dgm:t>
    </dgm:pt>
    <dgm:pt modelId="{1324DF28-208E-49C2-9192-B42A85B1FC21}" type="pres">
      <dgm:prSet presAssocID="{85D8AB9F-D3E5-4CCC-83F9-2547DD9A0ECF}" presName="rootConnector" presStyleLbl="node1" presStyleIdx="0" presStyleCnt="2"/>
      <dgm:spPr/>
      <dgm:t>
        <a:bodyPr/>
        <a:lstStyle/>
        <a:p>
          <a:endParaRPr lang="en-US"/>
        </a:p>
      </dgm:t>
    </dgm:pt>
    <dgm:pt modelId="{AB81802C-B8D6-47DB-B3C2-A21F4027DC23}" type="pres">
      <dgm:prSet presAssocID="{85D8AB9F-D3E5-4CCC-83F9-2547DD9A0ECF}" presName="childShape" presStyleCnt="0"/>
      <dgm:spPr/>
    </dgm:pt>
    <dgm:pt modelId="{58F2F2F6-1BAF-41F9-93A0-CB7831183256}" type="pres">
      <dgm:prSet presAssocID="{29F145BE-806F-419D-982B-E73DA14CD46A}" presName="Name13" presStyleLbl="parChTrans1D2" presStyleIdx="0" presStyleCnt="4"/>
      <dgm:spPr/>
      <dgm:t>
        <a:bodyPr/>
        <a:lstStyle/>
        <a:p>
          <a:endParaRPr lang="en-US"/>
        </a:p>
      </dgm:t>
    </dgm:pt>
    <dgm:pt modelId="{0BDF5B1B-73EA-4FE3-B8E7-05063B4AE278}" type="pres">
      <dgm:prSet presAssocID="{C19A45F1-10BB-4FAA-9488-ECFAD0A86A8E}" presName="childText" presStyleLbl="bgAcc1" presStyleIdx="0" presStyleCnt="4" custScaleX="98748" custScaleY="48017">
        <dgm:presLayoutVars>
          <dgm:bulletEnabled val="1"/>
        </dgm:presLayoutVars>
      </dgm:prSet>
      <dgm:spPr/>
      <dgm:t>
        <a:bodyPr/>
        <a:lstStyle/>
        <a:p>
          <a:endParaRPr lang="en-US"/>
        </a:p>
      </dgm:t>
    </dgm:pt>
    <dgm:pt modelId="{666211F5-E8DD-4EA9-846B-59B2A727E14D}" type="pres">
      <dgm:prSet presAssocID="{B24327ED-B8AC-4BAD-BB88-327B8E4A5515}" presName="Name13" presStyleLbl="parChTrans1D2" presStyleIdx="1" presStyleCnt="4"/>
      <dgm:spPr/>
      <dgm:t>
        <a:bodyPr/>
        <a:lstStyle/>
        <a:p>
          <a:endParaRPr lang="en-US"/>
        </a:p>
      </dgm:t>
    </dgm:pt>
    <dgm:pt modelId="{39E0BB55-2C00-4952-8521-A03A3E707923}" type="pres">
      <dgm:prSet presAssocID="{406C8E58-FB3F-4823-AE55-2B95EFDEB818}" presName="childText" presStyleLbl="bgAcc1" presStyleIdx="1" presStyleCnt="4" custLinFactNeighborX="3346" custLinFactNeighborY="52026">
        <dgm:presLayoutVars>
          <dgm:bulletEnabled val="1"/>
        </dgm:presLayoutVars>
      </dgm:prSet>
      <dgm:spPr/>
      <dgm:t>
        <a:bodyPr/>
        <a:lstStyle/>
        <a:p>
          <a:endParaRPr lang="en-US"/>
        </a:p>
      </dgm:t>
    </dgm:pt>
    <dgm:pt modelId="{D63E3044-4AFF-4687-BBCA-5F34B951C823}" type="pres">
      <dgm:prSet presAssocID="{A8E075B6-6370-41BE-9388-00D306EA7CCD}" presName="root" presStyleCnt="0"/>
      <dgm:spPr/>
    </dgm:pt>
    <dgm:pt modelId="{E750BA46-6B41-4C85-885D-85912B633C15}" type="pres">
      <dgm:prSet presAssocID="{A8E075B6-6370-41BE-9388-00D306EA7CCD}" presName="rootComposite" presStyleCnt="0"/>
      <dgm:spPr/>
    </dgm:pt>
    <dgm:pt modelId="{BA3773FC-9D85-4DFD-B3E4-38E992CF1342}" type="pres">
      <dgm:prSet presAssocID="{A8E075B6-6370-41BE-9388-00D306EA7CCD}" presName="rootText" presStyleLbl="node1" presStyleIdx="1" presStyleCnt="2"/>
      <dgm:spPr/>
      <dgm:t>
        <a:bodyPr/>
        <a:lstStyle/>
        <a:p>
          <a:endParaRPr lang="en-US"/>
        </a:p>
      </dgm:t>
    </dgm:pt>
    <dgm:pt modelId="{C4387308-80EA-4EAE-9C8D-94B0EB0CB7D3}" type="pres">
      <dgm:prSet presAssocID="{A8E075B6-6370-41BE-9388-00D306EA7CCD}" presName="rootConnector" presStyleLbl="node1" presStyleIdx="1" presStyleCnt="2"/>
      <dgm:spPr/>
      <dgm:t>
        <a:bodyPr/>
        <a:lstStyle/>
        <a:p>
          <a:endParaRPr lang="en-US"/>
        </a:p>
      </dgm:t>
    </dgm:pt>
    <dgm:pt modelId="{35CFAB4D-3B6A-42BA-A226-3BE8DABB6AD7}" type="pres">
      <dgm:prSet presAssocID="{A8E075B6-6370-41BE-9388-00D306EA7CCD}" presName="childShape" presStyleCnt="0"/>
      <dgm:spPr/>
    </dgm:pt>
    <dgm:pt modelId="{177B3540-644C-4429-82FA-27BB88A44F31}" type="pres">
      <dgm:prSet presAssocID="{C5CB5101-D69C-4F07-A623-C8C96F6016E5}" presName="Name13" presStyleLbl="parChTrans1D2" presStyleIdx="2" presStyleCnt="4"/>
      <dgm:spPr/>
      <dgm:t>
        <a:bodyPr/>
        <a:lstStyle/>
        <a:p>
          <a:endParaRPr lang="en-US"/>
        </a:p>
      </dgm:t>
    </dgm:pt>
    <dgm:pt modelId="{8C9BF23B-9F62-4012-892D-3B697EC3A6DF}" type="pres">
      <dgm:prSet presAssocID="{B6A33095-D19F-49B1-B633-BEB9FEDFF172}" presName="childText" presStyleLbl="bgAcc1" presStyleIdx="2" presStyleCnt="4">
        <dgm:presLayoutVars>
          <dgm:bulletEnabled val="1"/>
        </dgm:presLayoutVars>
      </dgm:prSet>
      <dgm:spPr/>
      <dgm:t>
        <a:bodyPr/>
        <a:lstStyle/>
        <a:p>
          <a:endParaRPr lang="en-US"/>
        </a:p>
      </dgm:t>
    </dgm:pt>
    <dgm:pt modelId="{7167B90B-0CDA-430A-A977-E47D6EF38AC9}" type="pres">
      <dgm:prSet presAssocID="{541E1BD2-B3D8-406D-8A96-073D4ADD06A6}" presName="Name13" presStyleLbl="parChTrans1D2" presStyleIdx="3" presStyleCnt="4"/>
      <dgm:spPr/>
      <dgm:t>
        <a:bodyPr/>
        <a:lstStyle/>
        <a:p>
          <a:endParaRPr lang="en-US"/>
        </a:p>
      </dgm:t>
    </dgm:pt>
    <dgm:pt modelId="{0CBFE1C9-935B-47E4-9E26-D322E8A7D573}" type="pres">
      <dgm:prSet presAssocID="{837B24EA-72F6-4095-B460-77FC3136152D}" presName="childText" presStyleLbl="bgAcc1" presStyleIdx="3" presStyleCnt="4">
        <dgm:presLayoutVars>
          <dgm:bulletEnabled val="1"/>
        </dgm:presLayoutVars>
      </dgm:prSet>
      <dgm:spPr/>
      <dgm:t>
        <a:bodyPr/>
        <a:lstStyle/>
        <a:p>
          <a:endParaRPr lang="en-US"/>
        </a:p>
      </dgm:t>
    </dgm:pt>
  </dgm:ptLst>
  <dgm:cxnLst>
    <dgm:cxn modelId="{79B32B25-780D-4433-9590-72A4CA3B0A4F}" srcId="{85D8AB9F-D3E5-4CCC-83F9-2547DD9A0ECF}" destId="{406C8E58-FB3F-4823-AE55-2B95EFDEB818}" srcOrd="1" destOrd="0" parTransId="{B24327ED-B8AC-4BAD-BB88-327B8E4A5515}" sibTransId="{58D4667E-8DB2-446E-9A79-85170360C7AD}"/>
    <dgm:cxn modelId="{3D6B9033-DBDD-449F-9E06-DD13B895C4AC}" type="presOf" srcId="{FA2191CC-895C-4949-949D-28771D1BCBEB}" destId="{F22ECD76-661F-458B-A005-B9EBA82DED1B}" srcOrd="0" destOrd="0" presId="urn:microsoft.com/office/officeart/2005/8/layout/hierarchy3"/>
    <dgm:cxn modelId="{C7CB0311-A6D9-4E3E-9E94-6E3DCFA71654}" type="presOf" srcId="{A8E075B6-6370-41BE-9388-00D306EA7CCD}" destId="{BA3773FC-9D85-4DFD-B3E4-38E992CF1342}" srcOrd="0" destOrd="0" presId="urn:microsoft.com/office/officeart/2005/8/layout/hierarchy3"/>
    <dgm:cxn modelId="{F0E4AF49-59B7-477A-B5D5-8259F2EC141D}" type="presOf" srcId="{B24327ED-B8AC-4BAD-BB88-327B8E4A5515}" destId="{666211F5-E8DD-4EA9-846B-59B2A727E14D}" srcOrd="0" destOrd="0" presId="urn:microsoft.com/office/officeart/2005/8/layout/hierarchy3"/>
    <dgm:cxn modelId="{CA18BE3A-01A7-442D-B464-5326C0F07486}" type="presOf" srcId="{406C8E58-FB3F-4823-AE55-2B95EFDEB818}" destId="{39E0BB55-2C00-4952-8521-A03A3E707923}" srcOrd="0" destOrd="0" presId="urn:microsoft.com/office/officeart/2005/8/layout/hierarchy3"/>
    <dgm:cxn modelId="{D8C0F37B-AF44-44BD-BE1D-4FDCFC316B09}" srcId="{85D8AB9F-D3E5-4CCC-83F9-2547DD9A0ECF}" destId="{C19A45F1-10BB-4FAA-9488-ECFAD0A86A8E}" srcOrd="0" destOrd="0" parTransId="{29F145BE-806F-419D-982B-E73DA14CD46A}" sibTransId="{8F0A2342-0DCE-4FBC-8EE1-76FB68834E60}"/>
    <dgm:cxn modelId="{CA027E47-381D-46E1-B059-D317788F1DF6}" type="presOf" srcId="{541E1BD2-B3D8-406D-8A96-073D4ADD06A6}" destId="{7167B90B-0CDA-430A-A977-E47D6EF38AC9}" srcOrd="0" destOrd="0" presId="urn:microsoft.com/office/officeart/2005/8/layout/hierarchy3"/>
    <dgm:cxn modelId="{9231E06C-68FC-41F3-9A58-47315B72EBAA}" type="presOf" srcId="{85D8AB9F-D3E5-4CCC-83F9-2547DD9A0ECF}" destId="{1324DF28-208E-49C2-9192-B42A85B1FC21}" srcOrd="1" destOrd="0" presId="urn:microsoft.com/office/officeart/2005/8/layout/hierarchy3"/>
    <dgm:cxn modelId="{39580404-D387-4698-AC1C-734DD47E1FEF}" type="presOf" srcId="{B6A33095-D19F-49B1-B633-BEB9FEDFF172}" destId="{8C9BF23B-9F62-4012-892D-3B697EC3A6DF}" srcOrd="0" destOrd="0" presId="urn:microsoft.com/office/officeart/2005/8/layout/hierarchy3"/>
    <dgm:cxn modelId="{80617B83-07D1-494D-9460-6496DE386EF8}" type="presOf" srcId="{C19A45F1-10BB-4FAA-9488-ECFAD0A86A8E}" destId="{0BDF5B1B-73EA-4FE3-B8E7-05063B4AE278}" srcOrd="0" destOrd="0" presId="urn:microsoft.com/office/officeart/2005/8/layout/hierarchy3"/>
    <dgm:cxn modelId="{D88754B3-A4E8-4273-AD20-DDD0843CE646}" srcId="{FA2191CC-895C-4949-949D-28771D1BCBEB}" destId="{85D8AB9F-D3E5-4CCC-83F9-2547DD9A0ECF}" srcOrd="0" destOrd="0" parTransId="{28A8820F-13E5-4E86-B358-114E7E954BAE}" sibTransId="{FAA65C3E-01ED-48F1-B95F-4DFF81695D65}"/>
    <dgm:cxn modelId="{5C99C5C9-F90F-4BC0-BAA2-2A9AC6816F25}" type="presOf" srcId="{29F145BE-806F-419D-982B-E73DA14CD46A}" destId="{58F2F2F6-1BAF-41F9-93A0-CB7831183256}" srcOrd="0" destOrd="0" presId="urn:microsoft.com/office/officeart/2005/8/layout/hierarchy3"/>
    <dgm:cxn modelId="{93114E57-74B2-4C1D-B975-D311F31732B6}" type="presOf" srcId="{837B24EA-72F6-4095-B460-77FC3136152D}" destId="{0CBFE1C9-935B-47E4-9E26-D322E8A7D573}" srcOrd="0" destOrd="0" presId="urn:microsoft.com/office/officeart/2005/8/layout/hierarchy3"/>
    <dgm:cxn modelId="{86A812A3-28E7-4F2A-8F3B-65AE7F9BB4BB}" srcId="{FA2191CC-895C-4949-949D-28771D1BCBEB}" destId="{A8E075B6-6370-41BE-9388-00D306EA7CCD}" srcOrd="1" destOrd="0" parTransId="{2DD947A1-BE8A-4AB5-AF84-57A31B5A95D7}" sibTransId="{0FA249BF-E480-4C43-B726-463DE04CDA40}"/>
    <dgm:cxn modelId="{67B2B9D2-F0DD-4239-B849-A1C699A3C0BC}" type="presOf" srcId="{C5CB5101-D69C-4F07-A623-C8C96F6016E5}" destId="{177B3540-644C-4429-82FA-27BB88A44F31}" srcOrd="0" destOrd="0" presId="urn:microsoft.com/office/officeart/2005/8/layout/hierarchy3"/>
    <dgm:cxn modelId="{76D8A711-3808-42BF-BA02-61483E97C294}" srcId="{A8E075B6-6370-41BE-9388-00D306EA7CCD}" destId="{B6A33095-D19F-49B1-B633-BEB9FEDFF172}" srcOrd="0" destOrd="0" parTransId="{C5CB5101-D69C-4F07-A623-C8C96F6016E5}" sibTransId="{ABE0B95D-2B7C-4A41-9224-2F395DCC5284}"/>
    <dgm:cxn modelId="{3BF18745-DAE3-4F1A-BF07-0422A60998FC}" srcId="{A8E075B6-6370-41BE-9388-00D306EA7CCD}" destId="{837B24EA-72F6-4095-B460-77FC3136152D}" srcOrd="1" destOrd="0" parTransId="{541E1BD2-B3D8-406D-8A96-073D4ADD06A6}" sibTransId="{BC8518D3-1E5C-4866-8886-4D312996FFC0}"/>
    <dgm:cxn modelId="{7A43183D-1A99-4F51-826A-058E8580AD5E}" type="presOf" srcId="{A8E075B6-6370-41BE-9388-00D306EA7CCD}" destId="{C4387308-80EA-4EAE-9C8D-94B0EB0CB7D3}" srcOrd="1" destOrd="0" presId="urn:microsoft.com/office/officeart/2005/8/layout/hierarchy3"/>
    <dgm:cxn modelId="{C552C079-EB82-4C4E-B2E5-604C03DC2658}" type="presOf" srcId="{85D8AB9F-D3E5-4CCC-83F9-2547DD9A0ECF}" destId="{AFA45F83-FB73-4D75-86CD-2F5E7F00D027}" srcOrd="0" destOrd="0" presId="urn:microsoft.com/office/officeart/2005/8/layout/hierarchy3"/>
    <dgm:cxn modelId="{0EEB6B2E-2826-4DEC-BBD5-9AFF183DFCD7}" type="presParOf" srcId="{F22ECD76-661F-458B-A005-B9EBA82DED1B}" destId="{29DF6DDB-E298-45F9-A4B3-3FEF6C7AB2A2}" srcOrd="0" destOrd="0" presId="urn:microsoft.com/office/officeart/2005/8/layout/hierarchy3"/>
    <dgm:cxn modelId="{45D60D30-ACCE-44D2-B087-CF8780CC2D24}" type="presParOf" srcId="{29DF6DDB-E298-45F9-A4B3-3FEF6C7AB2A2}" destId="{5ADB253E-3E93-422B-AA36-D354E3000B5C}" srcOrd="0" destOrd="0" presId="urn:microsoft.com/office/officeart/2005/8/layout/hierarchy3"/>
    <dgm:cxn modelId="{ED85F221-FAC5-4B4F-9C0F-E056472ACDCC}" type="presParOf" srcId="{5ADB253E-3E93-422B-AA36-D354E3000B5C}" destId="{AFA45F83-FB73-4D75-86CD-2F5E7F00D027}" srcOrd="0" destOrd="0" presId="urn:microsoft.com/office/officeart/2005/8/layout/hierarchy3"/>
    <dgm:cxn modelId="{F1DD3259-0F82-41E7-89BE-7F4E4EA4A2C1}" type="presParOf" srcId="{5ADB253E-3E93-422B-AA36-D354E3000B5C}" destId="{1324DF28-208E-49C2-9192-B42A85B1FC21}" srcOrd="1" destOrd="0" presId="urn:microsoft.com/office/officeart/2005/8/layout/hierarchy3"/>
    <dgm:cxn modelId="{372C8C2F-2011-4583-8144-D85CCE34C4B0}" type="presParOf" srcId="{29DF6DDB-E298-45F9-A4B3-3FEF6C7AB2A2}" destId="{AB81802C-B8D6-47DB-B3C2-A21F4027DC23}" srcOrd="1" destOrd="0" presId="urn:microsoft.com/office/officeart/2005/8/layout/hierarchy3"/>
    <dgm:cxn modelId="{EFD90D91-58CB-4DDC-9ABC-9C55F0047B1F}" type="presParOf" srcId="{AB81802C-B8D6-47DB-B3C2-A21F4027DC23}" destId="{58F2F2F6-1BAF-41F9-93A0-CB7831183256}" srcOrd="0" destOrd="0" presId="urn:microsoft.com/office/officeart/2005/8/layout/hierarchy3"/>
    <dgm:cxn modelId="{176794CC-5170-48FB-8966-F2F27C19D429}" type="presParOf" srcId="{AB81802C-B8D6-47DB-B3C2-A21F4027DC23}" destId="{0BDF5B1B-73EA-4FE3-B8E7-05063B4AE278}" srcOrd="1" destOrd="0" presId="urn:microsoft.com/office/officeart/2005/8/layout/hierarchy3"/>
    <dgm:cxn modelId="{48614811-3A14-4362-A020-BFBB399D5561}" type="presParOf" srcId="{AB81802C-B8D6-47DB-B3C2-A21F4027DC23}" destId="{666211F5-E8DD-4EA9-846B-59B2A727E14D}" srcOrd="2" destOrd="0" presId="urn:microsoft.com/office/officeart/2005/8/layout/hierarchy3"/>
    <dgm:cxn modelId="{16820E24-59C1-4003-B006-2A78DE700349}" type="presParOf" srcId="{AB81802C-B8D6-47DB-B3C2-A21F4027DC23}" destId="{39E0BB55-2C00-4952-8521-A03A3E707923}" srcOrd="3" destOrd="0" presId="urn:microsoft.com/office/officeart/2005/8/layout/hierarchy3"/>
    <dgm:cxn modelId="{3D0E8616-7FA2-4278-8741-69CD494B6822}" type="presParOf" srcId="{F22ECD76-661F-458B-A005-B9EBA82DED1B}" destId="{D63E3044-4AFF-4687-BBCA-5F34B951C823}" srcOrd="1" destOrd="0" presId="urn:microsoft.com/office/officeart/2005/8/layout/hierarchy3"/>
    <dgm:cxn modelId="{B6037373-02F4-440D-8C09-1C943034BFB4}" type="presParOf" srcId="{D63E3044-4AFF-4687-BBCA-5F34B951C823}" destId="{E750BA46-6B41-4C85-885D-85912B633C15}" srcOrd="0" destOrd="0" presId="urn:microsoft.com/office/officeart/2005/8/layout/hierarchy3"/>
    <dgm:cxn modelId="{DC6CA3ED-9577-414C-B8EA-81B8764332E6}" type="presParOf" srcId="{E750BA46-6B41-4C85-885D-85912B633C15}" destId="{BA3773FC-9D85-4DFD-B3E4-38E992CF1342}" srcOrd="0" destOrd="0" presId="urn:microsoft.com/office/officeart/2005/8/layout/hierarchy3"/>
    <dgm:cxn modelId="{91ECC50C-9932-4BDE-AB46-8F2492F384A8}" type="presParOf" srcId="{E750BA46-6B41-4C85-885D-85912B633C15}" destId="{C4387308-80EA-4EAE-9C8D-94B0EB0CB7D3}" srcOrd="1" destOrd="0" presId="urn:microsoft.com/office/officeart/2005/8/layout/hierarchy3"/>
    <dgm:cxn modelId="{B6DC7E33-7329-4FB0-8536-83AA6A6B4D0A}" type="presParOf" srcId="{D63E3044-4AFF-4687-BBCA-5F34B951C823}" destId="{35CFAB4D-3B6A-42BA-A226-3BE8DABB6AD7}" srcOrd="1" destOrd="0" presId="urn:microsoft.com/office/officeart/2005/8/layout/hierarchy3"/>
    <dgm:cxn modelId="{91299F61-7BC8-47E5-B62E-9C5E8D920D19}" type="presParOf" srcId="{35CFAB4D-3B6A-42BA-A226-3BE8DABB6AD7}" destId="{177B3540-644C-4429-82FA-27BB88A44F31}" srcOrd="0" destOrd="0" presId="urn:microsoft.com/office/officeart/2005/8/layout/hierarchy3"/>
    <dgm:cxn modelId="{B9B306C4-A6A4-4700-A814-3EA557EB07DE}" type="presParOf" srcId="{35CFAB4D-3B6A-42BA-A226-3BE8DABB6AD7}" destId="{8C9BF23B-9F62-4012-892D-3B697EC3A6DF}" srcOrd="1" destOrd="0" presId="urn:microsoft.com/office/officeart/2005/8/layout/hierarchy3"/>
    <dgm:cxn modelId="{29E2BD3E-6A54-4332-9A32-0004CF2844DF}" type="presParOf" srcId="{35CFAB4D-3B6A-42BA-A226-3BE8DABB6AD7}" destId="{7167B90B-0CDA-430A-A977-E47D6EF38AC9}" srcOrd="2" destOrd="0" presId="urn:microsoft.com/office/officeart/2005/8/layout/hierarchy3"/>
    <dgm:cxn modelId="{06C7C103-CE93-4549-BB97-10944C5EC0B4}" type="presParOf" srcId="{35CFAB4D-3B6A-42BA-A226-3BE8DABB6AD7}" destId="{0CBFE1C9-935B-47E4-9E26-D322E8A7D5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smtClean="0"/>
            <a:t>Class III</a:t>
          </a:r>
          <a:endParaRPr lang="en-US" dirty="0"/>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3441A832-5C53-48C8-B05E-9F7943371D83}">
      <dgm:prSet/>
      <dgm:spPr/>
      <dgm:t>
        <a:bodyPr/>
        <a:lstStyle/>
        <a:p>
          <a:pPr rtl="0"/>
          <a:r>
            <a:rPr lang="en-US" dirty="0" smtClean="0"/>
            <a:t>A case-control study or a cohort study where either the persons with the condition or the controls are of a narrow spectrum where the data was collected retrospectively. The outcome is defined by an acceptable reference standard for case definition. The outcome is objective or measured by an observer who did not determine the presence of the risk factor. Study results allow calculation of measures of a prognostic accuracy.</a:t>
          </a:r>
          <a:endParaRPr lang="en-US" dirty="0"/>
        </a:p>
      </dgm:t>
    </dgm:pt>
    <dgm:pt modelId="{1E57CA70-56BD-45E6-92CA-843F5E9DD2DD}" type="parTrans" cxnId="{5D42C630-CA18-477F-ADB2-584D463D94DC}">
      <dgm:prSet/>
      <dgm:spPr/>
      <dgm:t>
        <a:bodyPr/>
        <a:lstStyle/>
        <a:p>
          <a:endParaRPr lang="en-US"/>
        </a:p>
      </dgm:t>
    </dgm:pt>
    <dgm:pt modelId="{5B48A84E-B89B-4DF0-AED9-C5AC07668C97}" type="sibTrans" cxnId="{5D42C630-CA18-477F-ADB2-584D463D94DC}">
      <dgm:prSet/>
      <dgm:spPr/>
      <dgm:t>
        <a:bodyPr/>
        <a:lstStyle/>
        <a:p>
          <a:endParaRPr lang="en-US"/>
        </a:p>
      </dgm:t>
    </dgm:pt>
    <dgm:pt modelId="{966D59F6-20BD-4B12-B456-F82DB7A28A5A}">
      <dgm:prSet/>
      <dgm:spPr/>
      <dgm:t>
        <a:bodyPr/>
        <a:lstStyle/>
        <a:p>
          <a:pPr rtl="0"/>
          <a:r>
            <a:rPr lang="en-US" dirty="0" smtClean="0"/>
            <a:t>Class IV</a:t>
          </a:r>
          <a:endParaRPr lang="en-US" dirty="0"/>
        </a:p>
      </dgm:t>
    </dgm:pt>
    <dgm:pt modelId="{9750287D-4930-47FB-A308-AC638C2FEAB9}" type="parTrans" cxnId="{0D6FF8F3-F6BC-4649-9851-B8CAF0AD97D7}">
      <dgm:prSet/>
      <dgm:spPr/>
      <dgm:t>
        <a:bodyPr/>
        <a:lstStyle/>
        <a:p>
          <a:endParaRPr lang="en-US"/>
        </a:p>
      </dgm:t>
    </dgm:pt>
    <dgm:pt modelId="{5FF5FA82-48B8-44AA-8055-62E034F1E8A9}" type="sibTrans" cxnId="{0D6FF8F3-F6BC-4649-9851-B8CAF0AD97D7}">
      <dgm:prSet/>
      <dgm:spPr/>
      <dgm:t>
        <a:bodyPr/>
        <a:lstStyle/>
        <a:p>
          <a:endParaRPr lang="en-US"/>
        </a:p>
      </dgm:t>
    </dgm:pt>
    <dgm:pt modelId="{E4B0738C-A3B5-43F7-8F61-11238579714E}">
      <dgm:prSet/>
      <dgm:spPr/>
      <dgm:t>
        <a:bodyPr/>
        <a:lstStyle/>
        <a:p>
          <a:pPr rtl="0"/>
          <a:r>
            <a:rPr lang="en-US" dirty="0" smtClean="0"/>
            <a:t>Studies not meeting Class I, II, or III criteria, including consensus, expert opinion, or a case report.</a:t>
          </a:r>
          <a:endParaRPr lang="en-US" dirty="0"/>
        </a:p>
      </dgm:t>
    </dgm:pt>
    <dgm:pt modelId="{C2FE2EE3-02C0-4A43-BAF4-2A2763D8A5EE}" type="parTrans" cxnId="{A72754B4-0E04-4A2F-B33B-DC6F6B90F5C4}">
      <dgm:prSet/>
      <dgm:spPr/>
      <dgm:t>
        <a:bodyPr/>
        <a:lstStyle/>
        <a:p>
          <a:endParaRPr lang="en-US"/>
        </a:p>
      </dgm:t>
    </dgm:pt>
    <dgm:pt modelId="{F0E55A32-C985-49B8-860E-ABB5CED6D355}" type="sibTrans" cxnId="{A72754B4-0E04-4A2F-B33B-DC6F6B90F5C4}">
      <dgm:prSet/>
      <dgm:spPr/>
      <dgm:t>
        <a:bodyPr/>
        <a:lstStyle/>
        <a:p>
          <a:endParaRPr lang="en-US"/>
        </a:p>
      </dgm:t>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2">
        <dgm:presLayoutVars>
          <dgm:chMax val="0"/>
          <dgm:chPref val="0"/>
          <dgm:bulletEnabled val="1"/>
        </dgm:presLayoutVars>
      </dgm:prSet>
      <dgm:spPr/>
      <dgm:t>
        <a:bodyPr/>
        <a:lstStyle/>
        <a:p>
          <a:endParaRPr lang="en-US"/>
        </a:p>
      </dgm:t>
    </dgm:pt>
    <dgm:pt modelId="{1C0C15C2-D5BC-4F98-A61B-A9F4CA3E90B1}" type="pres">
      <dgm:prSet presAssocID="{E31341EA-2EA5-46B9-A815-DAC63B01F070}" presName="desTx" presStyleLbl="alignAccFollowNode1" presStyleIdx="0" presStyleCnt="2">
        <dgm:presLayoutVars>
          <dgm:bulletEnabled val="1"/>
        </dgm:presLayoutVars>
      </dgm:prSet>
      <dgm:spPr/>
      <dgm:t>
        <a:bodyPr/>
        <a:lstStyle/>
        <a:p>
          <a:endParaRPr lang="en-US"/>
        </a:p>
      </dgm:t>
    </dgm:pt>
    <dgm:pt modelId="{D74BF1F8-1B02-4AC6-880A-A1FF9D8C4BEB}" type="pres">
      <dgm:prSet presAssocID="{998D07FC-5F9C-43C9-A12A-95CE898560C6}" presName="space" presStyleCnt="0"/>
      <dgm:spPr/>
    </dgm:pt>
    <dgm:pt modelId="{42FFDBDA-E65C-4B7B-AB6E-D6AEA8926ADB}" type="pres">
      <dgm:prSet presAssocID="{966D59F6-20BD-4B12-B456-F82DB7A28A5A}" presName="composite" presStyleCnt="0"/>
      <dgm:spPr/>
    </dgm:pt>
    <dgm:pt modelId="{5C7820D5-A0D3-48B1-ABBE-E575E12198F3}" type="pres">
      <dgm:prSet presAssocID="{966D59F6-20BD-4B12-B456-F82DB7A28A5A}" presName="parTx" presStyleLbl="alignNode1" presStyleIdx="1" presStyleCnt="2">
        <dgm:presLayoutVars>
          <dgm:chMax val="0"/>
          <dgm:chPref val="0"/>
          <dgm:bulletEnabled val="1"/>
        </dgm:presLayoutVars>
      </dgm:prSet>
      <dgm:spPr/>
      <dgm:t>
        <a:bodyPr/>
        <a:lstStyle/>
        <a:p>
          <a:endParaRPr lang="en-US"/>
        </a:p>
      </dgm:t>
    </dgm:pt>
    <dgm:pt modelId="{3828889F-6800-4DA5-BA68-AF001A843AB9}" type="pres">
      <dgm:prSet presAssocID="{966D59F6-20BD-4B12-B456-F82DB7A28A5A}" presName="desTx" presStyleLbl="alignAccFollowNode1" presStyleIdx="1" presStyleCnt="2">
        <dgm:presLayoutVars>
          <dgm:bulletEnabled val="1"/>
        </dgm:presLayoutVars>
      </dgm:prSet>
      <dgm:spPr/>
      <dgm:t>
        <a:bodyPr/>
        <a:lstStyle/>
        <a:p>
          <a:endParaRPr lang="en-US"/>
        </a:p>
      </dgm:t>
    </dgm:pt>
  </dgm:ptLst>
  <dgm:cxnLst>
    <dgm:cxn modelId="{C5DB2467-808A-4F9F-86DF-12A3E34B4A0E}" type="presOf" srcId="{966D59F6-20BD-4B12-B456-F82DB7A28A5A}" destId="{5C7820D5-A0D3-48B1-ABBE-E575E12198F3}" srcOrd="0" destOrd="0" presId="urn:microsoft.com/office/officeart/2005/8/layout/hList1"/>
    <dgm:cxn modelId="{B0880976-C69C-4C24-B37F-EBA9B0BD6D23}" type="presOf" srcId="{3441A832-5C53-48C8-B05E-9F7943371D83}" destId="{1C0C15C2-D5BC-4F98-A61B-A9F4CA3E90B1}" srcOrd="0" destOrd="0" presId="urn:microsoft.com/office/officeart/2005/8/layout/hList1"/>
    <dgm:cxn modelId="{0D6FF8F3-F6BC-4649-9851-B8CAF0AD97D7}" srcId="{96355A0E-B959-4435-854D-D5F50CA612F8}" destId="{966D59F6-20BD-4B12-B456-F82DB7A28A5A}" srcOrd="1" destOrd="0" parTransId="{9750287D-4930-47FB-A308-AC638C2FEAB9}" sibTransId="{5FF5FA82-48B8-44AA-8055-62E034F1E8A9}"/>
    <dgm:cxn modelId="{DB2C5BD1-4CB7-473F-AF4E-CE05A2F4B186}" type="presOf" srcId="{E31341EA-2EA5-46B9-A815-DAC63B01F070}" destId="{85F9F946-2A69-4FCC-B2B6-436656B57144}" srcOrd="0" destOrd="0"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A72754B4-0E04-4A2F-B33B-DC6F6B90F5C4}" srcId="{966D59F6-20BD-4B12-B456-F82DB7A28A5A}" destId="{E4B0738C-A3B5-43F7-8F61-11238579714E}" srcOrd="0" destOrd="0" parTransId="{C2FE2EE3-02C0-4A43-BAF4-2A2763D8A5EE}" sibTransId="{F0E55A32-C985-49B8-860E-ABB5CED6D355}"/>
    <dgm:cxn modelId="{5D42C630-CA18-477F-ADB2-584D463D94DC}" srcId="{E31341EA-2EA5-46B9-A815-DAC63B01F070}" destId="{3441A832-5C53-48C8-B05E-9F7943371D83}" srcOrd="0" destOrd="0" parTransId="{1E57CA70-56BD-45E6-92CA-843F5E9DD2DD}" sibTransId="{5B48A84E-B89B-4DF0-AED9-C5AC07668C97}"/>
    <dgm:cxn modelId="{45D5B1B3-E047-4E7E-A5E5-513057502813}" type="presOf" srcId="{96355A0E-B959-4435-854D-D5F50CA612F8}" destId="{D95481BC-FF01-4C06-A56B-468EEAFEB841}" srcOrd="0" destOrd="0" presId="urn:microsoft.com/office/officeart/2005/8/layout/hList1"/>
    <dgm:cxn modelId="{307C7609-9D58-4DDC-9C11-5CCCA5806062}" type="presOf" srcId="{E4B0738C-A3B5-43F7-8F61-11238579714E}" destId="{3828889F-6800-4DA5-BA68-AF001A843AB9}" srcOrd="0" destOrd="0" presId="urn:microsoft.com/office/officeart/2005/8/layout/hList1"/>
    <dgm:cxn modelId="{285C7993-899F-4FF6-BA61-5384052FD608}" type="presParOf" srcId="{D95481BC-FF01-4C06-A56B-468EEAFEB841}" destId="{5FFCE7DD-63C7-40C8-BAA4-DCECCE69C4FB}" srcOrd="0" destOrd="0" presId="urn:microsoft.com/office/officeart/2005/8/layout/hList1"/>
    <dgm:cxn modelId="{1FD9E0E6-CD56-419D-AE3E-8793A9098A56}" type="presParOf" srcId="{5FFCE7DD-63C7-40C8-BAA4-DCECCE69C4FB}" destId="{85F9F946-2A69-4FCC-B2B6-436656B57144}" srcOrd="0" destOrd="0" presId="urn:microsoft.com/office/officeart/2005/8/layout/hList1"/>
    <dgm:cxn modelId="{583F928D-0CA0-487E-A245-F7AA4A1CB23A}" type="presParOf" srcId="{5FFCE7DD-63C7-40C8-BAA4-DCECCE69C4FB}" destId="{1C0C15C2-D5BC-4F98-A61B-A9F4CA3E90B1}" srcOrd="1" destOrd="0" presId="urn:microsoft.com/office/officeart/2005/8/layout/hList1"/>
    <dgm:cxn modelId="{C51AF8C1-7487-44A8-93FE-1ECC2C9CE926}" type="presParOf" srcId="{D95481BC-FF01-4C06-A56B-468EEAFEB841}" destId="{D74BF1F8-1B02-4AC6-880A-A1FF9D8C4BEB}" srcOrd="1" destOrd="0" presId="urn:microsoft.com/office/officeart/2005/8/layout/hList1"/>
    <dgm:cxn modelId="{F76EF3BA-240C-4454-8A05-E85F147AE57C}" type="presParOf" srcId="{D95481BC-FF01-4C06-A56B-468EEAFEB841}" destId="{42FFDBDA-E65C-4B7B-AB6E-D6AEA8926ADB}" srcOrd="2" destOrd="0" presId="urn:microsoft.com/office/officeart/2005/8/layout/hList1"/>
    <dgm:cxn modelId="{DAC0F23D-BE04-4D86-A32F-AE9DE964538D}" type="presParOf" srcId="{42FFDBDA-E65C-4B7B-AB6E-D6AEA8926ADB}" destId="{5C7820D5-A0D3-48B1-ABBE-E575E12198F3}" srcOrd="0" destOrd="0" presId="urn:microsoft.com/office/officeart/2005/8/layout/hList1"/>
    <dgm:cxn modelId="{31E07339-60D9-43F5-92B6-EBB37F2F2684}" type="presParOf" srcId="{42FFDBDA-E65C-4B7B-AB6E-D6AEA8926ADB}" destId="{3828889F-6800-4DA5-BA68-AF001A843A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355A0E-B959-4435-854D-D5F50CA612F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1D958B6-8686-4F89-A730-399CC20EA377}">
      <dgm:prSet custT="1"/>
      <dgm:spPr/>
      <dgm:t>
        <a:bodyPr/>
        <a:lstStyle/>
        <a:p>
          <a:r>
            <a:rPr lang="en-US" sz="900" b="1" dirty="0" smtClean="0"/>
            <a:t>Level A</a:t>
          </a:r>
          <a:endParaRPr lang="en-US" sz="900" b="1" dirty="0"/>
        </a:p>
      </dgm:t>
    </dgm:pt>
    <dgm:pt modelId="{ACBFC353-93E3-49E7-901C-52FB965D1629}" type="parTrans" cxnId="{E9A3DC13-0F48-475C-AFBE-AF506ACC5A68}">
      <dgm:prSet/>
      <dgm:spPr/>
      <dgm:t>
        <a:bodyPr/>
        <a:lstStyle/>
        <a:p>
          <a:endParaRPr lang="en-US"/>
        </a:p>
      </dgm:t>
    </dgm:pt>
    <dgm:pt modelId="{D0883F82-A036-4C2F-854A-BF93EF78FDE2}" type="sibTrans" cxnId="{E9A3DC13-0F48-475C-AFBE-AF506ACC5A68}">
      <dgm:prSet/>
      <dgm:spPr/>
      <dgm:t>
        <a:bodyPr/>
        <a:lstStyle/>
        <a:p>
          <a:endParaRPr lang="en-US"/>
        </a:p>
      </dgm:t>
    </dgm:pt>
    <dgm:pt modelId="{0ADECA82-CF25-4D3F-85AB-2DA3D8AEB29B}">
      <dgm:prSet custT="1"/>
      <dgm:spPr/>
      <dgm:t>
        <a:bodyPr/>
        <a:lstStyle/>
        <a:p>
          <a:r>
            <a:rPr lang="en-US" sz="900" b="1" dirty="0" smtClean="0"/>
            <a:t>Level B</a:t>
          </a:r>
          <a:endParaRPr lang="en-US" sz="900" b="1" dirty="0"/>
        </a:p>
      </dgm:t>
    </dgm:pt>
    <dgm:pt modelId="{C6F9112B-8A38-421F-B952-EB9F5BF012C3}" type="parTrans" cxnId="{C679E00B-B82E-4337-B7E0-ED83908E2099}">
      <dgm:prSet/>
      <dgm:spPr/>
      <dgm:t>
        <a:bodyPr/>
        <a:lstStyle/>
        <a:p>
          <a:endParaRPr lang="en-US"/>
        </a:p>
      </dgm:t>
    </dgm:pt>
    <dgm:pt modelId="{DA6D3819-F473-4F80-8EE0-E277C39A5703}" type="sibTrans" cxnId="{C679E00B-B82E-4337-B7E0-ED83908E2099}">
      <dgm:prSet/>
      <dgm:spPr/>
      <dgm:t>
        <a:bodyPr/>
        <a:lstStyle/>
        <a:p>
          <a:endParaRPr lang="en-US"/>
        </a:p>
      </dgm:t>
    </dgm:pt>
    <dgm:pt modelId="{D30AFEFF-E959-4202-A9A3-272C716E80D2}">
      <dgm:prSet custT="1"/>
      <dgm:spPr/>
      <dgm:t>
        <a:bodyPr/>
        <a:lstStyle/>
        <a:p>
          <a:r>
            <a:rPr lang="en-US" sz="900" b="1" dirty="0" smtClean="0"/>
            <a:t>Level C</a:t>
          </a:r>
          <a:endParaRPr lang="en-US" sz="900" b="1" dirty="0"/>
        </a:p>
      </dgm:t>
    </dgm:pt>
    <dgm:pt modelId="{8BA65A41-2D37-452B-878C-3B78316C6F03}" type="parTrans" cxnId="{ECF7A005-011A-4CFE-BEB5-9B7638701CF9}">
      <dgm:prSet/>
      <dgm:spPr/>
      <dgm:t>
        <a:bodyPr/>
        <a:lstStyle/>
        <a:p>
          <a:endParaRPr lang="en-US"/>
        </a:p>
      </dgm:t>
    </dgm:pt>
    <dgm:pt modelId="{4F713943-9995-4C32-9A0A-938ABE886F64}" type="sibTrans" cxnId="{ECF7A005-011A-4CFE-BEB5-9B7638701CF9}">
      <dgm:prSet/>
      <dgm:spPr/>
      <dgm:t>
        <a:bodyPr/>
        <a:lstStyle/>
        <a:p>
          <a:endParaRPr lang="en-US"/>
        </a:p>
      </dgm:t>
    </dgm:pt>
    <dgm:pt modelId="{170BDB38-D3F4-4C91-B63F-95A943DD3CDD}">
      <dgm:prSet custT="1"/>
      <dgm:spPr/>
      <dgm:t>
        <a:bodyPr/>
        <a:lstStyle/>
        <a:p>
          <a:r>
            <a:rPr lang="en-US" sz="900" b="1" dirty="0" smtClean="0"/>
            <a:t>Level U</a:t>
          </a:r>
          <a:endParaRPr lang="en-US" sz="900" b="1" dirty="0"/>
        </a:p>
      </dgm:t>
    </dgm:pt>
    <dgm:pt modelId="{D4EC6020-0236-45EB-9C60-245234E8EE0B}" type="parTrans" cxnId="{FDC48F61-8C1A-4473-97B5-52B39D76F730}">
      <dgm:prSet/>
      <dgm:spPr/>
      <dgm:t>
        <a:bodyPr/>
        <a:lstStyle/>
        <a:p>
          <a:endParaRPr lang="en-US"/>
        </a:p>
      </dgm:t>
    </dgm:pt>
    <dgm:pt modelId="{6B90504F-6647-4232-89D6-24E17B42C521}" type="sibTrans" cxnId="{FDC48F61-8C1A-4473-97B5-52B39D76F730}">
      <dgm:prSet/>
      <dgm:spPr/>
      <dgm:t>
        <a:bodyPr/>
        <a:lstStyle/>
        <a:p>
          <a:endParaRPr lang="en-US"/>
        </a:p>
      </dgm:t>
    </dgm:pt>
    <dgm:pt modelId="{6EB7A85D-D207-4C3A-941D-C57653E19D30}">
      <dgm:prSet custT="1"/>
      <dgm:spPr/>
      <dgm:t>
        <a:bodyPr/>
        <a:lstStyle/>
        <a:p>
          <a:r>
            <a:rPr lang="en-US" sz="800" dirty="0" smtClean="0"/>
            <a:t>Established as effective, ineffective or harmful (or established as useful/predictive or not useful/predictive) for the given condition in the specified population.</a:t>
          </a:r>
        </a:p>
        <a:p>
          <a:endParaRPr lang="en-US" sz="800" dirty="0" smtClean="0"/>
        </a:p>
        <a:p>
          <a:r>
            <a:rPr lang="en-US" sz="800" dirty="0" smtClean="0"/>
            <a:t>Requires at least two consistent Class I studies.</a:t>
          </a:r>
          <a:endParaRPr lang="en-US" sz="800" dirty="0"/>
        </a:p>
      </dgm:t>
    </dgm:pt>
    <dgm:pt modelId="{DF31E649-6286-4934-94EC-A4105D8EC9F2}" type="parTrans" cxnId="{DE96DCCC-5651-49F3-8C6B-03493D1642AC}">
      <dgm:prSet/>
      <dgm:spPr/>
      <dgm:t>
        <a:bodyPr/>
        <a:lstStyle/>
        <a:p>
          <a:endParaRPr lang="en-US"/>
        </a:p>
      </dgm:t>
    </dgm:pt>
    <dgm:pt modelId="{3E76EA08-2686-420A-B750-D292F0923E82}" type="sibTrans" cxnId="{DE96DCCC-5651-49F3-8C6B-03493D1642AC}">
      <dgm:prSet/>
      <dgm:spPr/>
      <dgm:t>
        <a:bodyPr/>
        <a:lstStyle/>
        <a:p>
          <a:endParaRPr lang="en-US"/>
        </a:p>
      </dgm:t>
    </dgm:pt>
    <dgm:pt modelId="{3D4E4E37-047A-40FD-A8A9-31DDBDD8B118}">
      <dgm:prSet custT="1"/>
      <dgm:spPr/>
      <dgm:t>
        <a:bodyPr/>
        <a:lstStyle/>
        <a:p>
          <a:r>
            <a:rPr lang="en-US" sz="800" dirty="0" smtClean="0"/>
            <a:t>Probably effective, ineffective or harmful (or probably useful/predictive or not useful/predictive) for the given condition in the specified population.</a:t>
          </a:r>
        </a:p>
        <a:p>
          <a:endParaRPr lang="en-US" sz="800" dirty="0" smtClean="0"/>
        </a:p>
        <a:p>
          <a:r>
            <a:rPr lang="en-US" sz="800" dirty="0" smtClean="0"/>
            <a:t>Requires at least one Class I study or two consistent Class II studies.</a:t>
          </a:r>
          <a:endParaRPr lang="en-US" sz="800" dirty="0"/>
        </a:p>
      </dgm:t>
    </dgm:pt>
    <dgm:pt modelId="{E3C423FD-C3CD-47A9-AFAB-AA5D869BDF0D}" type="parTrans" cxnId="{779792CA-A3FC-4F8E-BDAC-B44A1212F8A6}">
      <dgm:prSet/>
      <dgm:spPr/>
      <dgm:t>
        <a:bodyPr/>
        <a:lstStyle/>
        <a:p>
          <a:endParaRPr lang="en-US"/>
        </a:p>
      </dgm:t>
    </dgm:pt>
    <dgm:pt modelId="{5F6DA777-2AD9-43DB-9A19-2992B088D915}" type="sibTrans" cxnId="{779792CA-A3FC-4F8E-BDAC-B44A1212F8A6}">
      <dgm:prSet/>
      <dgm:spPr/>
      <dgm:t>
        <a:bodyPr/>
        <a:lstStyle/>
        <a:p>
          <a:endParaRPr lang="en-US"/>
        </a:p>
      </dgm:t>
    </dgm:pt>
    <dgm:pt modelId="{A932029D-2FE4-4E5B-B7C3-54DA2515BAF1}">
      <dgm:prSet custT="1"/>
      <dgm:spPr/>
      <dgm:t>
        <a:bodyPr/>
        <a:lstStyle/>
        <a:p>
          <a:r>
            <a:rPr lang="en-US" sz="800" dirty="0" smtClean="0"/>
            <a:t>Possibly effective, ineffective or harmful (or possibly useful/predictive or not useful/predictive) for the given condition in the specified population.</a:t>
          </a:r>
        </a:p>
        <a:p>
          <a:endParaRPr lang="en-US" sz="800" dirty="0" smtClean="0"/>
        </a:p>
        <a:p>
          <a:r>
            <a:rPr lang="en-US" sz="800" dirty="0" smtClean="0"/>
            <a:t>Requires at least one Class II study or two consistent Class III studies.</a:t>
          </a:r>
          <a:endParaRPr lang="en-US" sz="800" dirty="0"/>
        </a:p>
      </dgm:t>
    </dgm:pt>
    <dgm:pt modelId="{83194EE9-351C-4F94-9819-736D86E83D8B}" type="parTrans" cxnId="{CC00C92D-35CF-449B-975D-B37C6108F698}">
      <dgm:prSet/>
      <dgm:spPr/>
      <dgm:t>
        <a:bodyPr/>
        <a:lstStyle/>
        <a:p>
          <a:endParaRPr lang="en-US"/>
        </a:p>
      </dgm:t>
    </dgm:pt>
    <dgm:pt modelId="{903D3073-ADA0-4FD0-9C5A-B5851DAB5CC4}" type="sibTrans" cxnId="{CC00C92D-35CF-449B-975D-B37C6108F698}">
      <dgm:prSet/>
      <dgm:spPr/>
      <dgm:t>
        <a:bodyPr/>
        <a:lstStyle/>
        <a:p>
          <a:endParaRPr lang="en-US"/>
        </a:p>
      </dgm:t>
    </dgm:pt>
    <dgm:pt modelId="{DEDE7973-3681-40B1-B1AC-CBFF5BE9BB43}">
      <dgm:prSet custT="1"/>
      <dgm:spPr/>
      <dgm:t>
        <a:bodyPr/>
        <a:lstStyle/>
        <a:p>
          <a:r>
            <a:rPr lang="en-US" sz="800" dirty="0" smtClean="0"/>
            <a:t>Data inadequate or conflicting; given current knowledge, treatment (test, predictor) is unproven.</a:t>
          </a:r>
          <a:endParaRPr lang="en-US" sz="800" dirty="0"/>
        </a:p>
      </dgm:t>
    </dgm:pt>
    <dgm:pt modelId="{6089331C-DFFB-4A96-8685-F5261CF3E9AF}" type="parTrans" cxnId="{455E7F08-B157-48A5-8415-2436C21FC1CD}">
      <dgm:prSet/>
      <dgm:spPr/>
      <dgm:t>
        <a:bodyPr/>
        <a:lstStyle/>
        <a:p>
          <a:endParaRPr lang="en-US"/>
        </a:p>
      </dgm:t>
    </dgm:pt>
    <dgm:pt modelId="{D4B55818-44F0-47C6-AC2C-BB212E63092B}" type="sibTrans" cxnId="{455E7F08-B157-48A5-8415-2436C21FC1CD}">
      <dgm:prSet/>
      <dgm:spPr/>
      <dgm:t>
        <a:bodyPr/>
        <a:lstStyle/>
        <a:p>
          <a:endParaRPr lang="en-US"/>
        </a:p>
      </dgm:t>
    </dgm:pt>
    <dgm:pt modelId="{FDEBD82A-38C4-4E12-BADE-E9FAB7EF5EFD}" type="pres">
      <dgm:prSet presAssocID="{96355A0E-B959-4435-854D-D5F50CA612F8}" presName="compositeShape" presStyleCnt="0">
        <dgm:presLayoutVars>
          <dgm:dir/>
          <dgm:resizeHandles/>
        </dgm:presLayoutVars>
      </dgm:prSet>
      <dgm:spPr/>
      <dgm:t>
        <a:bodyPr/>
        <a:lstStyle/>
        <a:p>
          <a:endParaRPr lang="en-US"/>
        </a:p>
      </dgm:t>
    </dgm:pt>
    <dgm:pt modelId="{D67CD724-0F04-41C4-8AEC-4CF4637BBAD9}" type="pres">
      <dgm:prSet presAssocID="{96355A0E-B959-4435-854D-D5F50CA612F8}" presName="pyramid" presStyleLbl="node1" presStyleIdx="0" presStyleCnt="1"/>
      <dgm:spPr/>
      <dgm:t>
        <a:bodyPr/>
        <a:lstStyle/>
        <a:p>
          <a:endParaRPr lang="en-US"/>
        </a:p>
      </dgm:t>
    </dgm:pt>
    <dgm:pt modelId="{A933DA24-849A-4883-B585-40112CDE29F3}" type="pres">
      <dgm:prSet presAssocID="{96355A0E-B959-4435-854D-D5F50CA612F8}" presName="theList" presStyleCnt="0"/>
      <dgm:spPr/>
      <dgm:t>
        <a:bodyPr/>
        <a:lstStyle/>
        <a:p>
          <a:endParaRPr lang="en-US"/>
        </a:p>
      </dgm:t>
    </dgm:pt>
    <dgm:pt modelId="{0C48B615-22A1-4144-AC4C-91D2EF5603AD}" type="pres">
      <dgm:prSet presAssocID="{71D958B6-8686-4F89-A730-399CC20EA377}" presName="aNode" presStyleLbl="fgAcc1" presStyleIdx="0" presStyleCnt="4" custScaleX="133100" custScaleY="133100">
        <dgm:presLayoutVars>
          <dgm:bulletEnabled val="1"/>
        </dgm:presLayoutVars>
      </dgm:prSet>
      <dgm:spPr/>
      <dgm:t>
        <a:bodyPr/>
        <a:lstStyle/>
        <a:p>
          <a:endParaRPr lang="en-US"/>
        </a:p>
      </dgm:t>
    </dgm:pt>
    <dgm:pt modelId="{017ABB6D-84D1-4AD4-8F35-1A438E85CF46}" type="pres">
      <dgm:prSet presAssocID="{71D958B6-8686-4F89-A730-399CC20EA377}" presName="aSpace" presStyleCnt="0"/>
      <dgm:spPr/>
      <dgm:t>
        <a:bodyPr/>
        <a:lstStyle/>
        <a:p>
          <a:endParaRPr lang="en-US"/>
        </a:p>
      </dgm:t>
    </dgm:pt>
    <dgm:pt modelId="{07170D47-DFDB-455E-8F2E-6A48581625AA}" type="pres">
      <dgm:prSet presAssocID="{0ADECA82-CF25-4D3F-85AB-2DA3D8AEB29B}" presName="aNode" presStyleLbl="fgAcc1" presStyleIdx="1" presStyleCnt="4" custScaleX="133100" custScaleY="133100">
        <dgm:presLayoutVars>
          <dgm:bulletEnabled val="1"/>
        </dgm:presLayoutVars>
      </dgm:prSet>
      <dgm:spPr/>
      <dgm:t>
        <a:bodyPr/>
        <a:lstStyle/>
        <a:p>
          <a:endParaRPr lang="en-US"/>
        </a:p>
      </dgm:t>
    </dgm:pt>
    <dgm:pt modelId="{78F7F17E-462E-4E35-8D27-F3B97ACCCD89}" type="pres">
      <dgm:prSet presAssocID="{0ADECA82-CF25-4D3F-85AB-2DA3D8AEB29B}" presName="aSpace" presStyleCnt="0"/>
      <dgm:spPr/>
      <dgm:t>
        <a:bodyPr/>
        <a:lstStyle/>
        <a:p>
          <a:endParaRPr lang="en-US"/>
        </a:p>
      </dgm:t>
    </dgm:pt>
    <dgm:pt modelId="{81DBC314-817C-45D0-A980-AE3588481378}" type="pres">
      <dgm:prSet presAssocID="{D30AFEFF-E959-4202-A9A3-272C716E80D2}" presName="aNode" presStyleLbl="fgAcc1" presStyleIdx="2" presStyleCnt="4" custScaleX="133100" custScaleY="133100">
        <dgm:presLayoutVars>
          <dgm:bulletEnabled val="1"/>
        </dgm:presLayoutVars>
      </dgm:prSet>
      <dgm:spPr/>
      <dgm:t>
        <a:bodyPr/>
        <a:lstStyle/>
        <a:p>
          <a:endParaRPr lang="en-US"/>
        </a:p>
      </dgm:t>
    </dgm:pt>
    <dgm:pt modelId="{19C4E139-1D8C-4417-B047-3D3F55A5D23C}" type="pres">
      <dgm:prSet presAssocID="{D30AFEFF-E959-4202-A9A3-272C716E80D2}" presName="aSpace" presStyleCnt="0"/>
      <dgm:spPr/>
      <dgm:t>
        <a:bodyPr/>
        <a:lstStyle/>
        <a:p>
          <a:endParaRPr lang="en-US"/>
        </a:p>
      </dgm:t>
    </dgm:pt>
    <dgm:pt modelId="{14278514-C4A7-433C-AD59-878B41804B70}" type="pres">
      <dgm:prSet presAssocID="{170BDB38-D3F4-4C91-B63F-95A943DD3CDD}" presName="aNode" presStyleLbl="fgAcc1" presStyleIdx="3" presStyleCnt="4" custScaleX="133100" custScaleY="133100">
        <dgm:presLayoutVars>
          <dgm:bulletEnabled val="1"/>
        </dgm:presLayoutVars>
      </dgm:prSet>
      <dgm:spPr/>
      <dgm:t>
        <a:bodyPr/>
        <a:lstStyle/>
        <a:p>
          <a:endParaRPr lang="en-US"/>
        </a:p>
      </dgm:t>
    </dgm:pt>
    <dgm:pt modelId="{93952641-2331-418A-B85F-B8C35EF4AAC2}" type="pres">
      <dgm:prSet presAssocID="{170BDB38-D3F4-4C91-B63F-95A943DD3CDD}" presName="aSpace" presStyleCnt="0"/>
      <dgm:spPr/>
      <dgm:t>
        <a:bodyPr/>
        <a:lstStyle/>
        <a:p>
          <a:endParaRPr lang="en-US"/>
        </a:p>
      </dgm:t>
    </dgm:pt>
  </dgm:ptLst>
  <dgm:cxnLst>
    <dgm:cxn modelId="{E9A3DC13-0F48-475C-AFBE-AF506ACC5A68}" srcId="{96355A0E-B959-4435-854D-D5F50CA612F8}" destId="{71D958B6-8686-4F89-A730-399CC20EA377}" srcOrd="0" destOrd="0" parTransId="{ACBFC353-93E3-49E7-901C-52FB965D1629}" sibTransId="{D0883F82-A036-4C2F-854A-BF93EF78FDE2}"/>
    <dgm:cxn modelId="{7862EEE6-CEF7-4750-BFE6-F4290C217BBA}" type="presOf" srcId="{170BDB38-D3F4-4C91-B63F-95A943DD3CDD}" destId="{14278514-C4A7-433C-AD59-878B41804B70}" srcOrd="0" destOrd="0" presId="urn:microsoft.com/office/officeart/2005/8/layout/pyramid2"/>
    <dgm:cxn modelId="{DE96DCCC-5651-49F3-8C6B-03493D1642AC}" srcId="{71D958B6-8686-4F89-A730-399CC20EA377}" destId="{6EB7A85D-D207-4C3A-941D-C57653E19D30}" srcOrd="0" destOrd="0" parTransId="{DF31E649-6286-4934-94EC-A4105D8EC9F2}" sibTransId="{3E76EA08-2686-420A-B750-D292F0923E82}"/>
    <dgm:cxn modelId="{455E7F08-B157-48A5-8415-2436C21FC1CD}" srcId="{170BDB38-D3F4-4C91-B63F-95A943DD3CDD}" destId="{DEDE7973-3681-40B1-B1AC-CBFF5BE9BB43}" srcOrd="0" destOrd="0" parTransId="{6089331C-DFFB-4A96-8685-F5261CF3E9AF}" sibTransId="{D4B55818-44F0-47C6-AC2C-BB212E63092B}"/>
    <dgm:cxn modelId="{C679E00B-B82E-4337-B7E0-ED83908E2099}" srcId="{96355A0E-B959-4435-854D-D5F50CA612F8}" destId="{0ADECA82-CF25-4D3F-85AB-2DA3D8AEB29B}" srcOrd="1" destOrd="0" parTransId="{C6F9112B-8A38-421F-B952-EB9F5BF012C3}" sibTransId="{DA6D3819-F473-4F80-8EE0-E277C39A5703}"/>
    <dgm:cxn modelId="{057778CD-3EAF-43CF-8BE1-390A44F8A8BE}" type="presOf" srcId="{DEDE7973-3681-40B1-B1AC-CBFF5BE9BB43}" destId="{14278514-C4A7-433C-AD59-878B41804B70}" srcOrd="0" destOrd="1" presId="urn:microsoft.com/office/officeart/2005/8/layout/pyramid2"/>
    <dgm:cxn modelId="{402864B3-E5D3-4F3D-9E63-58D608097D9A}" type="presOf" srcId="{A932029D-2FE4-4E5B-B7C3-54DA2515BAF1}" destId="{81DBC314-817C-45D0-A980-AE3588481378}" srcOrd="0" destOrd="1" presId="urn:microsoft.com/office/officeart/2005/8/layout/pyramid2"/>
    <dgm:cxn modelId="{906969E6-8AAE-4059-83FC-8B2B8FD2CAD1}" type="presOf" srcId="{96355A0E-B959-4435-854D-D5F50CA612F8}" destId="{FDEBD82A-38C4-4E12-BADE-E9FAB7EF5EFD}" srcOrd="0" destOrd="0" presId="urn:microsoft.com/office/officeart/2005/8/layout/pyramid2"/>
    <dgm:cxn modelId="{B76BD4EC-7CBF-49E4-AB34-DFBC7743BF18}" type="presOf" srcId="{D30AFEFF-E959-4202-A9A3-272C716E80D2}" destId="{81DBC314-817C-45D0-A980-AE3588481378}" srcOrd="0" destOrd="0" presId="urn:microsoft.com/office/officeart/2005/8/layout/pyramid2"/>
    <dgm:cxn modelId="{3B2C4900-135F-4BD5-8210-33AF1E976048}" type="presOf" srcId="{0ADECA82-CF25-4D3F-85AB-2DA3D8AEB29B}" destId="{07170D47-DFDB-455E-8F2E-6A48581625AA}" srcOrd="0" destOrd="0" presId="urn:microsoft.com/office/officeart/2005/8/layout/pyramid2"/>
    <dgm:cxn modelId="{ECF7A005-011A-4CFE-BEB5-9B7638701CF9}" srcId="{96355A0E-B959-4435-854D-D5F50CA612F8}" destId="{D30AFEFF-E959-4202-A9A3-272C716E80D2}" srcOrd="2" destOrd="0" parTransId="{8BA65A41-2D37-452B-878C-3B78316C6F03}" sibTransId="{4F713943-9995-4C32-9A0A-938ABE886F64}"/>
    <dgm:cxn modelId="{AFEE619E-BAE9-40D2-BEF2-1D2410882529}" type="presOf" srcId="{71D958B6-8686-4F89-A730-399CC20EA377}" destId="{0C48B615-22A1-4144-AC4C-91D2EF5603AD}" srcOrd="0" destOrd="0" presId="urn:microsoft.com/office/officeart/2005/8/layout/pyramid2"/>
    <dgm:cxn modelId="{CC00C92D-35CF-449B-975D-B37C6108F698}" srcId="{D30AFEFF-E959-4202-A9A3-272C716E80D2}" destId="{A932029D-2FE4-4E5B-B7C3-54DA2515BAF1}" srcOrd="0" destOrd="0" parTransId="{83194EE9-351C-4F94-9819-736D86E83D8B}" sibTransId="{903D3073-ADA0-4FD0-9C5A-B5851DAB5CC4}"/>
    <dgm:cxn modelId="{FDC48F61-8C1A-4473-97B5-52B39D76F730}" srcId="{96355A0E-B959-4435-854D-D5F50CA612F8}" destId="{170BDB38-D3F4-4C91-B63F-95A943DD3CDD}" srcOrd="3" destOrd="0" parTransId="{D4EC6020-0236-45EB-9C60-245234E8EE0B}" sibTransId="{6B90504F-6647-4232-89D6-24E17B42C521}"/>
    <dgm:cxn modelId="{B9038760-3F6F-485F-92B5-8C5B30805F39}" type="presOf" srcId="{3D4E4E37-047A-40FD-A8A9-31DDBDD8B118}" destId="{07170D47-DFDB-455E-8F2E-6A48581625AA}" srcOrd="0" destOrd="1" presId="urn:microsoft.com/office/officeart/2005/8/layout/pyramid2"/>
    <dgm:cxn modelId="{779792CA-A3FC-4F8E-BDAC-B44A1212F8A6}" srcId="{0ADECA82-CF25-4D3F-85AB-2DA3D8AEB29B}" destId="{3D4E4E37-047A-40FD-A8A9-31DDBDD8B118}" srcOrd="0" destOrd="0" parTransId="{E3C423FD-C3CD-47A9-AFAB-AA5D869BDF0D}" sibTransId="{5F6DA777-2AD9-43DB-9A19-2992B088D915}"/>
    <dgm:cxn modelId="{326D69AC-A4C3-4308-AFDD-B15CDC3ACB0B}" type="presOf" srcId="{6EB7A85D-D207-4C3A-941D-C57653E19D30}" destId="{0C48B615-22A1-4144-AC4C-91D2EF5603AD}" srcOrd="0" destOrd="1" presId="urn:microsoft.com/office/officeart/2005/8/layout/pyramid2"/>
    <dgm:cxn modelId="{FDC9363A-4403-4C2A-BB32-27EFB8D355D9}" type="presParOf" srcId="{FDEBD82A-38C4-4E12-BADE-E9FAB7EF5EFD}" destId="{D67CD724-0F04-41C4-8AEC-4CF4637BBAD9}" srcOrd="0" destOrd="0" presId="urn:microsoft.com/office/officeart/2005/8/layout/pyramid2"/>
    <dgm:cxn modelId="{1947BA30-0DE0-4844-8D29-6BB180F11128}" type="presParOf" srcId="{FDEBD82A-38C4-4E12-BADE-E9FAB7EF5EFD}" destId="{A933DA24-849A-4883-B585-40112CDE29F3}" srcOrd="1" destOrd="0" presId="urn:microsoft.com/office/officeart/2005/8/layout/pyramid2"/>
    <dgm:cxn modelId="{AD9A64BC-F788-46A0-AD7B-9EBB15346896}" type="presParOf" srcId="{A933DA24-849A-4883-B585-40112CDE29F3}" destId="{0C48B615-22A1-4144-AC4C-91D2EF5603AD}" srcOrd="0" destOrd="0" presId="urn:microsoft.com/office/officeart/2005/8/layout/pyramid2"/>
    <dgm:cxn modelId="{82A6A9BC-4CD5-4959-BAD4-8BEF1774FBF5}" type="presParOf" srcId="{A933DA24-849A-4883-B585-40112CDE29F3}" destId="{017ABB6D-84D1-4AD4-8F35-1A438E85CF46}" srcOrd="1" destOrd="0" presId="urn:microsoft.com/office/officeart/2005/8/layout/pyramid2"/>
    <dgm:cxn modelId="{47BA477D-8ABC-4E70-B12B-4D3CAFF13A5B}" type="presParOf" srcId="{A933DA24-849A-4883-B585-40112CDE29F3}" destId="{07170D47-DFDB-455E-8F2E-6A48581625AA}" srcOrd="2" destOrd="0" presId="urn:microsoft.com/office/officeart/2005/8/layout/pyramid2"/>
    <dgm:cxn modelId="{D26D359F-2647-45E4-AAF1-FF6FC8C89AD4}" type="presParOf" srcId="{A933DA24-849A-4883-B585-40112CDE29F3}" destId="{78F7F17E-462E-4E35-8D27-F3B97ACCCD89}" srcOrd="3" destOrd="0" presId="urn:microsoft.com/office/officeart/2005/8/layout/pyramid2"/>
    <dgm:cxn modelId="{7FFA41AC-9599-4636-BF5D-4E7F75A547AC}" type="presParOf" srcId="{A933DA24-849A-4883-B585-40112CDE29F3}" destId="{81DBC314-817C-45D0-A980-AE3588481378}" srcOrd="4" destOrd="0" presId="urn:microsoft.com/office/officeart/2005/8/layout/pyramid2"/>
    <dgm:cxn modelId="{DF8C6D03-2B30-4279-A70D-1F20297F93EF}" type="presParOf" srcId="{A933DA24-849A-4883-B585-40112CDE29F3}" destId="{19C4E139-1D8C-4417-B047-3D3F55A5D23C}" srcOrd="5" destOrd="0" presId="urn:microsoft.com/office/officeart/2005/8/layout/pyramid2"/>
    <dgm:cxn modelId="{D8E51FD2-C46E-4744-AF08-1469693777D3}" type="presParOf" srcId="{A933DA24-849A-4883-B585-40112CDE29F3}" destId="{14278514-C4A7-433C-AD59-878B41804B70}" srcOrd="6" destOrd="0" presId="urn:microsoft.com/office/officeart/2005/8/layout/pyramid2"/>
    <dgm:cxn modelId="{F6EB7009-E124-4826-B071-8E653F100143}" type="presParOf" srcId="{A933DA24-849A-4883-B585-40112CDE29F3}" destId="{93952641-2331-418A-B85F-B8C35EF4AAC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F4ECE7-2F7B-4817-B1E5-06D3524DC4D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3347F0A-4A8E-4110-859C-1D0718E61F66}">
      <dgm:prSet/>
      <dgm:spPr/>
      <dgm:t>
        <a:bodyPr/>
        <a:lstStyle/>
        <a:p>
          <a:pPr rtl="0"/>
          <a:r>
            <a:rPr lang="en-US" dirty="0" smtClean="0"/>
            <a:t>1 Class III cohort</a:t>
          </a:r>
          <a:r>
            <a:rPr lang="en-US" baseline="30000" dirty="0" smtClean="0"/>
            <a:t>29,30</a:t>
          </a:r>
          <a:endParaRPr lang="en-US" baseline="30000" dirty="0"/>
        </a:p>
      </dgm:t>
    </dgm:pt>
    <dgm:pt modelId="{C3725E5F-BEF7-42DB-8990-45021CB34393}" type="parTrans" cxnId="{75BEE326-924D-4B83-89BE-6CEBC1888329}">
      <dgm:prSet/>
      <dgm:spPr/>
      <dgm:t>
        <a:bodyPr/>
        <a:lstStyle/>
        <a:p>
          <a:endParaRPr lang="en-US"/>
        </a:p>
      </dgm:t>
    </dgm:pt>
    <dgm:pt modelId="{A40D5140-7E7E-41C1-8206-DA72912FAC36}" type="sibTrans" cxnId="{75BEE326-924D-4B83-89BE-6CEBC1888329}">
      <dgm:prSet/>
      <dgm:spPr/>
      <dgm:t>
        <a:bodyPr/>
        <a:lstStyle/>
        <a:p>
          <a:endParaRPr lang="en-US"/>
        </a:p>
      </dgm:t>
    </dgm:pt>
    <dgm:pt modelId="{6086BB68-0124-4A4B-AE18-55C4C62F3502}">
      <dgm:prSet/>
      <dgm:spPr/>
      <dgm:t>
        <a:bodyPr/>
        <a:lstStyle/>
        <a:p>
          <a:pPr rtl="0"/>
          <a:r>
            <a:rPr lang="en-US" dirty="0" smtClean="0"/>
            <a:t>1 Class II study (downgraded for lack of precision)</a:t>
          </a:r>
          <a:r>
            <a:rPr lang="en-US" baseline="30000" dirty="0" smtClean="0"/>
            <a:t>31</a:t>
          </a:r>
          <a:endParaRPr lang="en-US" baseline="30000" dirty="0"/>
        </a:p>
      </dgm:t>
    </dgm:pt>
    <dgm:pt modelId="{A2A480E6-D56D-45E5-9E2B-6A0A1D874C31}" type="parTrans" cxnId="{AAB0284D-4383-4AC0-B67C-E153C7B48079}">
      <dgm:prSet/>
      <dgm:spPr/>
      <dgm:t>
        <a:bodyPr/>
        <a:lstStyle/>
        <a:p>
          <a:endParaRPr lang="en-US"/>
        </a:p>
      </dgm:t>
    </dgm:pt>
    <dgm:pt modelId="{21E7EAE3-EA94-42D0-80E7-30BB2189AD4E}" type="sibTrans" cxnId="{AAB0284D-4383-4AC0-B67C-E153C7B48079}">
      <dgm:prSet/>
      <dgm:spPr/>
      <dgm:t>
        <a:bodyPr/>
        <a:lstStyle/>
        <a:p>
          <a:endParaRPr lang="en-US"/>
        </a:p>
      </dgm:t>
    </dgm:pt>
    <dgm:pt modelId="{5163C084-A07A-415C-B021-4A1A130C1610}">
      <dgm:prSet/>
      <dgm:spPr/>
      <dgm:t>
        <a:bodyPr/>
        <a:lstStyle/>
        <a:p>
          <a:pPr rtl="0"/>
          <a:r>
            <a:rPr lang="en-US" dirty="0" smtClean="0"/>
            <a:t>Class IV evidence only</a:t>
          </a:r>
          <a:r>
            <a:rPr lang="en-US" baseline="30000" dirty="0" smtClean="0"/>
            <a:t>31</a:t>
          </a:r>
          <a:endParaRPr lang="en-US" baseline="30000" dirty="0"/>
        </a:p>
      </dgm:t>
    </dgm:pt>
    <dgm:pt modelId="{B7CFD14E-4112-4C63-8720-E371A5C7A19A}" type="parTrans" cxnId="{40B7F950-A8F5-42C5-971B-4AAFD71BD31A}">
      <dgm:prSet/>
      <dgm:spPr/>
      <dgm:t>
        <a:bodyPr/>
        <a:lstStyle/>
        <a:p>
          <a:endParaRPr lang="en-US"/>
        </a:p>
      </dgm:t>
    </dgm:pt>
    <dgm:pt modelId="{2EF83542-D3D7-45D2-942C-56D3696DCB1E}" type="sibTrans" cxnId="{40B7F950-A8F5-42C5-971B-4AAFD71BD31A}">
      <dgm:prSet/>
      <dgm:spPr/>
      <dgm:t>
        <a:bodyPr/>
        <a:lstStyle/>
        <a:p>
          <a:endParaRPr lang="en-US"/>
        </a:p>
      </dgm:t>
    </dgm:pt>
    <dgm:pt modelId="{B3618078-4926-45F9-A185-B574913861C8}">
      <dgm:prSet/>
      <dgm:spPr/>
      <dgm:t>
        <a:bodyPr anchor="ctr"/>
        <a:lstStyle/>
        <a:p>
          <a:pPr algn="l" rtl="0"/>
          <a:r>
            <a:rPr lang="en-US" dirty="0" smtClean="0"/>
            <a:t>In patients with suspected iNPH, there is insufficient evidence to determine whether those with moderate to severe neuropathologic findings of Alzheimer disease are likely to respond less favorably to shunting than those without Alzheimer pathology. </a:t>
          </a:r>
          <a:endParaRPr lang="en-US" dirty="0"/>
        </a:p>
      </dgm:t>
    </dgm:pt>
    <dgm:pt modelId="{E864E935-9354-4331-BA97-056F2D1FE721}" type="parTrans" cxnId="{B4D156AE-06CA-4958-8F4F-8D459B4EDCBE}">
      <dgm:prSet/>
      <dgm:spPr/>
      <dgm:t>
        <a:bodyPr/>
        <a:lstStyle/>
        <a:p>
          <a:endParaRPr lang="en-US"/>
        </a:p>
      </dgm:t>
    </dgm:pt>
    <dgm:pt modelId="{B0C4FB4D-509A-480F-866A-3D25B7958175}" type="sibTrans" cxnId="{B4D156AE-06CA-4958-8F4F-8D459B4EDCBE}">
      <dgm:prSet/>
      <dgm:spPr/>
      <dgm:t>
        <a:bodyPr/>
        <a:lstStyle/>
        <a:p>
          <a:endParaRPr lang="en-US"/>
        </a:p>
      </dgm:t>
    </dgm:pt>
    <dgm:pt modelId="{5AA815E7-7D40-4A02-A112-A17EB2E156CF}">
      <dgm:prSet/>
      <dgm:spPr/>
      <dgm:t>
        <a:bodyPr anchor="ctr"/>
        <a:lstStyle/>
        <a:p>
          <a:pPr algn="l" rtl="0"/>
          <a:r>
            <a:rPr lang="en-US" dirty="0" smtClean="0"/>
            <a:t>There is insufficient evidence to determine whether the detection of periventricular hyperintensities on imaging is predictive of shunt response in patients with suspected iNPH.</a:t>
          </a:r>
          <a:endParaRPr lang="en-US" dirty="0"/>
        </a:p>
      </dgm:t>
    </dgm:pt>
    <dgm:pt modelId="{308737EF-2BAF-4E2E-B769-DBD79F2EE0D1}" type="parTrans" cxnId="{1A58E067-C8D9-4392-9F9F-A6188B348622}">
      <dgm:prSet/>
      <dgm:spPr/>
      <dgm:t>
        <a:bodyPr/>
        <a:lstStyle/>
        <a:p>
          <a:endParaRPr lang="en-US"/>
        </a:p>
      </dgm:t>
    </dgm:pt>
    <dgm:pt modelId="{E83DC103-23A7-44A4-B2FD-1FE397E6BB8B}" type="sibTrans" cxnId="{1A58E067-C8D9-4392-9F9F-A6188B348622}">
      <dgm:prSet/>
      <dgm:spPr/>
      <dgm:t>
        <a:bodyPr/>
        <a:lstStyle/>
        <a:p>
          <a:endParaRPr lang="en-US"/>
        </a:p>
      </dgm:t>
    </dgm:pt>
    <dgm:pt modelId="{BAC72231-86B9-44FF-B1EB-44A1B34F38FE}">
      <dgm:prSet/>
      <dgm:spPr/>
      <dgm:t>
        <a:bodyPr anchor="ctr"/>
        <a:lstStyle/>
        <a:p>
          <a:pPr algn="l" rtl="0"/>
          <a:r>
            <a:rPr lang="en-US" dirty="0" smtClean="0"/>
            <a:t>There is insufficient evidence to determine whether patients with suspected iNPH and persistent ventricular stasis on radioisotope cisternography would respond to shunting.</a:t>
          </a:r>
          <a:endParaRPr lang="en-US" dirty="0"/>
        </a:p>
      </dgm:t>
    </dgm:pt>
    <dgm:pt modelId="{A8CDAF52-696C-486D-BC8C-6EC29A2A01F1}" type="parTrans" cxnId="{EAF3666A-B3E2-45AC-A8BE-5B54AF5F455A}">
      <dgm:prSet/>
      <dgm:spPr/>
      <dgm:t>
        <a:bodyPr/>
        <a:lstStyle/>
        <a:p>
          <a:endParaRPr lang="en-US"/>
        </a:p>
      </dgm:t>
    </dgm:pt>
    <dgm:pt modelId="{833F2174-3D67-44D4-90BF-F8A4714D7F55}" type="sibTrans" cxnId="{EAF3666A-B3E2-45AC-A8BE-5B54AF5F455A}">
      <dgm:prSet/>
      <dgm:spPr/>
      <dgm:t>
        <a:bodyPr/>
        <a:lstStyle/>
        <a:p>
          <a:endParaRPr lang="en-US"/>
        </a:p>
      </dgm:t>
    </dgm:pt>
    <dgm:pt modelId="{5E16FD10-6EB3-493E-B6B0-BEFCD068C2CE}" type="pres">
      <dgm:prSet presAssocID="{DEF4ECE7-2F7B-4817-B1E5-06D3524DC4D5}" presName="Name0" presStyleCnt="0">
        <dgm:presLayoutVars>
          <dgm:chMax/>
          <dgm:chPref val="3"/>
          <dgm:dir/>
          <dgm:animOne val="branch"/>
          <dgm:animLvl val="lvl"/>
        </dgm:presLayoutVars>
      </dgm:prSet>
      <dgm:spPr/>
      <dgm:t>
        <a:bodyPr/>
        <a:lstStyle/>
        <a:p>
          <a:endParaRPr lang="en-US"/>
        </a:p>
      </dgm:t>
    </dgm:pt>
    <dgm:pt modelId="{E7E7CC03-02B2-4B7B-95FB-7670400053FE}" type="pres">
      <dgm:prSet presAssocID="{63347F0A-4A8E-4110-859C-1D0718E61F66}" presName="composite" presStyleCnt="0"/>
      <dgm:spPr/>
    </dgm:pt>
    <dgm:pt modelId="{BD60F369-6244-45EA-B078-95B3225C877C}" type="pres">
      <dgm:prSet presAssocID="{63347F0A-4A8E-4110-859C-1D0718E61F66}" presName="FirstChild" presStyleLbl="revTx" presStyleIdx="0" presStyleCnt="3">
        <dgm:presLayoutVars>
          <dgm:chMax val="0"/>
          <dgm:chPref val="0"/>
          <dgm:bulletEnabled val="1"/>
        </dgm:presLayoutVars>
      </dgm:prSet>
      <dgm:spPr/>
      <dgm:t>
        <a:bodyPr/>
        <a:lstStyle/>
        <a:p>
          <a:endParaRPr lang="en-US"/>
        </a:p>
      </dgm:t>
    </dgm:pt>
    <dgm:pt modelId="{6FEDBEAF-6BC6-47A7-81F8-53CF47D6548B}" type="pres">
      <dgm:prSet presAssocID="{63347F0A-4A8E-4110-859C-1D0718E61F66}" presName="Parent" presStyleLbl="alignNode1" presStyleIdx="0" presStyleCnt="3">
        <dgm:presLayoutVars>
          <dgm:chMax val="3"/>
          <dgm:chPref val="3"/>
          <dgm:bulletEnabled val="1"/>
        </dgm:presLayoutVars>
      </dgm:prSet>
      <dgm:spPr/>
      <dgm:t>
        <a:bodyPr/>
        <a:lstStyle/>
        <a:p>
          <a:endParaRPr lang="en-US"/>
        </a:p>
      </dgm:t>
    </dgm:pt>
    <dgm:pt modelId="{7B4A8F6A-9F5D-4D18-AB28-11ECC70A1ED4}" type="pres">
      <dgm:prSet presAssocID="{63347F0A-4A8E-4110-859C-1D0718E61F66}" presName="Accent" presStyleLbl="parChTrans1D1" presStyleIdx="0" presStyleCnt="3"/>
      <dgm:spPr/>
    </dgm:pt>
    <dgm:pt modelId="{147EF1C4-8967-41F9-B93A-FFB8BABF3626}" type="pres">
      <dgm:prSet presAssocID="{A40D5140-7E7E-41C1-8206-DA72912FAC36}" presName="sibTrans" presStyleCnt="0"/>
      <dgm:spPr/>
    </dgm:pt>
    <dgm:pt modelId="{FD4BA8C4-D434-45B8-B217-DED1D015C4F8}" type="pres">
      <dgm:prSet presAssocID="{6086BB68-0124-4A4B-AE18-55C4C62F3502}" presName="composite" presStyleCnt="0"/>
      <dgm:spPr/>
    </dgm:pt>
    <dgm:pt modelId="{FF0D6D55-1767-4B72-A8D6-A33F3A2D5D6F}" type="pres">
      <dgm:prSet presAssocID="{6086BB68-0124-4A4B-AE18-55C4C62F3502}" presName="FirstChild" presStyleLbl="revTx" presStyleIdx="1" presStyleCnt="3">
        <dgm:presLayoutVars>
          <dgm:chMax val="0"/>
          <dgm:chPref val="0"/>
          <dgm:bulletEnabled val="1"/>
        </dgm:presLayoutVars>
      </dgm:prSet>
      <dgm:spPr/>
      <dgm:t>
        <a:bodyPr/>
        <a:lstStyle/>
        <a:p>
          <a:endParaRPr lang="en-US"/>
        </a:p>
      </dgm:t>
    </dgm:pt>
    <dgm:pt modelId="{BC51272E-529C-4554-8A68-A24D40FDF266}" type="pres">
      <dgm:prSet presAssocID="{6086BB68-0124-4A4B-AE18-55C4C62F3502}" presName="Parent" presStyleLbl="alignNode1" presStyleIdx="1" presStyleCnt="3">
        <dgm:presLayoutVars>
          <dgm:chMax val="3"/>
          <dgm:chPref val="3"/>
          <dgm:bulletEnabled val="1"/>
        </dgm:presLayoutVars>
      </dgm:prSet>
      <dgm:spPr/>
      <dgm:t>
        <a:bodyPr/>
        <a:lstStyle/>
        <a:p>
          <a:endParaRPr lang="en-US"/>
        </a:p>
      </dgm:t>
    </dgm:pt>
    <dgm:pt modelId="{BBDC065D-07A3-4007-9329-2716B201794B}" type="pres">
      <dgm:prSet presAssocID="{6086BB68-0124-4A4B-AE18-55C4C62F3502}" presName="Accent" presStyleLbl="parChTrans1D1" presStyleIdx="1" presStyleCnt="3"/>
      <dgm:spPr/>
    </dgm:pt>
    <dgm:pt modelId="{B783DCFE-B825-490F-B7CB-6D1CDED3540C}" type="pres">
      <dgm:prSet presAssocID="{21E7EAE3-EA94-42D0-80E7-30BB2189AD4E}" presName="sibTrans" presStyleCnt="0"/>
      <dgm:spPr/>
    </dgm:pt>
    <dgm:pt modelId="{C77F6509-9F3B-4C75-80FB-83AE516E55FF}" type="pres">
      <dgm:prSet presAssocID="{5163C084-A07A-415C-B021-4A1A130C1610}" presName="composite" presStyleCnt="0"/>
      <dgm:spPr/>
    </dgm:pt>
    <dgm:pt modelId="{89EFE16D-EBEF-4006-B8CA-6885368EA5F9}" type="pres">
      <dgm:prSet presAssocID="{5163C084-A07A-415C-B021-4A1A130C1610}" presName="FirstChild" presStyleLbl="revTx" presStyleIdx="2" presStyleCnt="3">
        <dgm:presLayoutVars>
          <dgm:chMax val="0"/>
          <dgm:chPref val="0"/>
          <dgm:bulletEnabled val="1"/>
        </dgm:presLayoutVars>
      </dgm:prSet>
      <dgm:spPr/>
      <dgm:t>
        <a:bodyPr/>
        <a:lstStyle/>
        <a:p>
          <a:endParaRPr lang="en-US"/>
        </a:p>
      </dgm:t>
    </dgm:pt>
    <dgm:pt modelId="{DB55BC55-FD4C-41B1-90D2-15736BA7F8A7}" type="pres">
      <dgm:prSet presAssocID="{5163C084-A07A-415C-B021-4A1A130C1610}" presName="Parent" presStyleLbl="alignNode1" presStyleIdx="2" presStyleCnt="3">
        <dgm:presLayoutVars>
          <dgm:chMax val="3"/>
          <dgm:chPref val="3"/>
          <dgm:bulletEnabled val="1"/>
        </dgm:presLayoutVars>
      </dgm:prSet>
      <dgm:spPr/>
      <dgm:t>
        <a:bodyPr/>
        <a:lstStyle/>
        <a:p>
          <a:endParaRPr lang="en-US"/>
        </a:p>
      </dgm:t>
    </dgm:pt>
    <dgm:pt modelId="{A55AD766-D0CE-4540-A2A5-C1709E5524B4}" type="pres">
      <dgm:prSet presAssocID="{5163C084-A07A-415C-B021-4A1A130C1610}" presName="Accent" presStyleLbl="parChTrans1D1" presStyleIdx="2" presStyleCnt="3"/>
      <dgm:spPr/>
    </dgm:pt>
  </dgm:ptLst>
  <dgm:cxnLst>
    <dgm:cxn modelId="{B4D156AE-06CA-4958-8F4F-8D459B4EDCBE}" srcId="{63347F0A-4A8E-4110-859C-1D0718E61F66}" destId="{B3618078-4926-45F9-A185-B574913861C8}" srcOrd="0" destOrd="0" parTransId="{E864E935-9354-4331-BA97-056F2D1FE721}" sibTransId="{B0C4FB4D-509A-480F-866A-3D25B7958175}"/>
    <dgm:cxn modelId="{45B786DB-AC36-41F7-95FF-D214E145D473}" type="presOf" srcId="{B3618078-4926-45F9-A185-B574913861C8}" destId="{BD60F369-6244-45EA-B078-95B3225C877C}" srcOrd="0" destOrd="0" presId="urn:microsoft.com/office/officeart/2011/layout/TabList"/>
    <dgm:cxn modelId="{D6B54B45-A39F-4367-95C4-907E0A0A35D7}" type="presOf" srcId="{6086BB68-0124-4A4B-AE18-55C4C62F3502}" destId="{BC51272E-529C-4554-8A68-A24D40FDF266}" srcOrd="0" destOrd="0" presId="urn:microsoft.com/office/officeart/2011/layout/TabList"/>
    <dgm:cxn modelId="{14A4CA2B-56B6-4B57-BAB8-D162BB48C758}" type="presOf" srcId="{5163C084-A07A-415C-B021-4A1A130C1610}" destId="{DB55BC55-FD4C-41B1-90D2-15736BA7F8A7}" srcOrd="0" destOrd="0" presId="urn:microsoft.com/office/officeart/2011/layout/TabList"/>
    <dgm:cxn modelId="{75BEE326-924D-4B83-89BE-6CEBC1888329}" srcId="{DEF4ECE7-2F7B-4817-B1E5-06D3524DC4D5}" destId="{63347F0A-4A8E-4110-859C-1D0718E61F66}" srcOrd="0" destOrd="0" parTransId="{C3725E5F-BEF7-42DB-8990-45021CB34393}" sibTransId="{A40D5140-7E7E-41C1-8206-DA72912FAC36}"/>
    <dgm:cxn modelId="{0069FA87-52AB-42AC-8BB7-1D557D495B5E}" type="presOf" srcId="{5AA815E7-7D40-4A02-A112-A17EB2E156CF}" destId="{FF0D6D55-1767-4B72-A8D6-A33F3A2D5D6F}" srcOrd="0" destOrd="0" presId="urn:microsoft.com/office/officeart/2011/layout/TabList"/>
    <dgm:cxn modelId="{0D520CC9-171D-46E4-A8B5-D5D6A801D26C}" type="presOf" srcId="{DEF4ECE7-2F7B-4817-B1E5-06D3524DC4D5}" destId="{5E16FD10-6EB3-493E-B6B0-BEFCD068C2CE}" srcOrd="0" destOrd="0" presId="urn:microsoft.com/office/officeart/2011/layout/TabList"/>
    <dgm:cxn modelId="{1A58E067-C8D9-4392-9F9F-A6188B348622}" srcId="{6086BB68-0124-4A4B-AE18-55C4C62F3502}" destId="{5AA815E7-7D40-4A02-A112-A17EB2E156CF}" srcOrd="0" destOrd="0" parTransId="{308737EF-2BAF-4E2E-B769-DBD79F2EE0D1}" sibTransId="{E83DC103-23A7-44A4-B2FD-1FE397E6BB8B}"/>
    <dgm:cxn modelId="{40B7F950-A8F5-42C5-971B-4AAFD71BD31A}" srcId="{DEF4ECE7-2F7B-4817-B1E5-06D3524DC4D5}" destId="{5163C084-A07A-415C-B021-4A1A130C1610}" srcOrd="2" destOrd="0" parTransId="{B7CFD14E-4112-4C63-8720-E371A5C7A19A}" sibTransId="{2EF83542-D3D7-45D2-942C-56D3696DCB1E}"/>
    <dgm:cxn modelId="{606BD946-E3B5-4B37-A639-55B917C14D34}" type="presOf" srcId="{63347F0A-4A8E-4110-859C-1D0718E61F66}" destId="{6FEDBEAF-6BC6-47A7-81F8-53CF47D6548B}" srcOrd="0" destOrd="0" presId="urn:microsoft.com/office/officeart/2011/layout/TabList"/>
    <dgm:cxn modelId="{AAB0284D-4383-4AC0-B67C-E153C7B48079}" srcId="{DEF4ECE7-2F7B-4817-B1E5-06D3524DC4D5}" destId="{6086BB68-0124-4A4B-AE18-55C4C62F3502}" srcOrd="1" destOrd="0" parTransId="{A2A480E6-D56D-45E5-9E2B-6A0A1D874C31}" sibTransId="{21E7EAE3-EA94-42D0-80E7-30BB2189AD4E}"/>
    <dgm:cxn modelId="{EAF3666A-B3E2-45AC-A8BE-5B54AF5F455A}" srcId="{5163C084-A07A-415C-B021-4A1A130C1610}" destId="{BAC72231-86B9-44FF-B1EB-44A1B34F38FE}" srcOrd="0" destOrd="0" parTransId="{A8CDAF52-696C-486D-BC8C-6EC29A2A01F1}" sibTransId="{833F2174-3D67-44D4-90BF-F8A4714D7F55}"/>
    <dgm:cxn modelId="{E91AF812-1067-4F2C-896A-E7ADE68EE36D}" type="presOf" srcId="{BAC72231-86B9-44FF-B1EB-44A1B34F38FE}" destId="{89EFE16D-EBEF-4006-B8CA-6885368EA5F9}" srcOrd="0" destOrd="0" presId="urn:microsoft.com/office/officeart/2011/layout/TabList"/>
    <dgm:cxn modelId="{78920DE5-94B0-4360-BB8F-91AC1A691C7C}" type="presParOf" srcId="{5E16FD10-6EB3-493E-B6B0-BEFCD068C2CE}" destId="{E7E7CC03-02B2-4B7B-95FB-7670400053FE}" srcOrd="0" destOrd="0" presId="urn:microsoft.com/office/officeart/2011/layout/TabList"/>
    <dgm:cxn modelId="{01582324-A60D-4EE3-ACC9-36FC2BAFBB9F}" type="presParOf" srcId="{E7E7CC03-02B2-4B7B-95FB-7670400053FE}" destId="{BD60F369-6244-45EA-B078-95B3225C877C}" srcOrd="0" destOrd="0" presId="urn:microsoft.com/office/officeart/2011/layout/TabList"/>
    <dgm:cxn modelId="{7AE6F209-2CD7-4C3E-A917-58FBBC2321D2}" type="presParOf" srcId="{E7E7CC03-02B2-4B7B-95FB-7670400053FE}" destId="{6FEDBEAF-6BC6-47A7-81F8-53CF47D6548B}" srcOrd="1" destOrd="0" presId="urn:microsoft.com/office/officeart/2011/layout/TabList"/>
    <dgm:cxn modelId="{9097E141-D2EB-48E9-9BCC-4BE0EC5CEEF3}" type="presParOf" srcId="{E7E7CC03-02B2-4B7B-95FB-7670400053FE}" destId="{7B4A8F6A-9F5D-4D18-AB28-11ECC70A1ED4}" srcOrd="2" destOrd="0" presId="urn:microsoft.com/office/officeart/2011/layout/TabList"/>
    <dgm:cxn modelId="{7D2799ED-A862-4178-9A0A-784B425CA3C0}" type="presParOf" srcId="{5E16FD10-6EB3-493E-B6B0-BEFCD068C2CE}" destId="{147EF1C4-8967-41F9-B93A-FFB8BABF3626}" srcOrd="1" destOrd="0" presId="urn:microsoft.com/office/officeart/2011/layout/TabList"/>
    <dgm:cxn modelId="{5B4EBE16-5B0C-4553-86B2-1FA5727548C8}" type="presParOf" srcId="{5E16FD10-6EB3-493E-B6B0-BEFCD068C2CE}" destId="{FD4BA8C4-D434-45B8-B217-DED1D015C4F8}" srcOrd="2" destOrd="0" presId="urn:microsoft.com/office/officeart/2011/layout/TabList"/>
    <dgm:cxn modelId="{719B96CE-E1B8-4D15-9DBC-AAC33A75805F}" type="presParOf" srcId="{FD4BA8C4-D434-45B8-B217-DED1D015C4F8}" destId="{FF0D6D55-1767-4B72-A8D6-A33F3A2D5D6F}" srcOrd="0" destOrd="0" presId="urn:microsoft.com/office/officeart/2011/layout/TabList"/>
    <dgm:cxn modelId="{B6A9350B-8507-4C6B-9108-0F6E07CE7B65}" type="presParOf" srcId="{FD4BA8C4-D434-45B8-B217-DED1D015C4F8}" destId="{BC51272E-529C-4554-8A68-A24D40FDF266}" srcOrd="1" destOrd="0" presId="urn:microsoft.com/office/officeart/2011/layout/TabList"/>
    <dgm:cxn modelId="{8D432C2B-D695-4135-85B1-410607E6345A}" type="presParOf" srcId="{FD4BA8C4-D434-45B8-B217-DED1D015C4F8}" destId="{BBDC065D-07A3-4007-9329-2716B201794B}" srcOrd="2" destOrd="0" presId="urn:microsoft.com/office/officeart/2011/layout/TabList"/>
    <dgm:cxn modelId="{7CA0ACC8-411E-4CCF-850B-A21073042047}" type="presParOf" srcId="{5E16FD10-6EB3-493E-B6B0-BEFCD068C2CE}" destId="{B783DCFE-B825-490F-B7CB-6D1CDED3540C}" srcOrd="3" destOrd="0" presId="urn:microsoft.com/office/officeart/2011/layout/TabList"/>
    <dgm:cxn modelId="{7DA1DFB5-AA01-4B10-BE54-B082681FD473}" type="presParOf" srcId="{5E16FD10-6EB3-493E-B6B0-BEFCD068C2CE}" destId="{C77F6509-9F3B-4C75-80FB-83AE516E55FF}" srcOrd="4" destOrd="0" presId="urn:microsoft.com/office/officeart/2011/layout/TabList"/>
    <dgm:cxn modelId="{897F8330-4A36-4B77-85A5-5ECEF7FC8647}" type="presParOf" srcId="{C77F6509-9F3B-4C75-80FB-83AE516E55FF}" destId="{89EFE16D-EBEF-4006-B8CA-6885368EA5F9}" srcOrd="0" destOrd="0" presId="urn:microsoft.com/office/officeart/2011/layout/TabList"/>
    <dgm:cxn modelId="{9A7727CA-6D9D-4B22-8985-81420B4FDDC0}" type="presParOf" srcId="{C77F6509-9F3B-4C75-80FB-83AE516E55FF}" destId="{DB55BC55-FD4C-41B1-90D2-15736BA7F8A7}" srcOrd="1" destOrd="0" presId="urn:microsoft.com/office/officeart/2011/layout/TabList"/>
    <dgm:cxn modelId="{C586F3E9-B3DE-46FE-9B0A-88600652DA73}" type="presParOf" srcId="{C77F6509-9F3B-4C75-80FB-83AE516E55FF}" destId="{A55AD766-D0CE-4540-A2A5-C1709E5524B4}"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3600" dirty="0" smtClean="0"/>
            <a:t>Level B</a:t>
          </a:r>
          <a:endParaRPr lang="en-US" sz="3600" dirty="0"/>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EA019C8F-2B34-4AD6-8367-CBE7558905D6}">
      <dgm:prSet custT="1"/>
      <dgm:spPr/>
      <dgm:t>
        <a:bodyPr/>
        <a:lstStyle/>
        <a:p>
          <a:r>
            <a:rPr lang="en-US" sz="1800" dirty="0" smtClean="0"/>
            <a:t>Because there is a risk of significant AEs, the risks and benefits of the procedure should be carefully weighed</a:t>
          </a:r>
          <a:endParaRPr lang="en-US" sz="1800" dirty="0"/>
        </a:p>
      </dgm:t>
    </dgm:pt>
    <dgm:pt modelId="{AC529C32-4E51-4B4F-8A10-B1A675842212}" type="parTrans" cxnId="{546C9CB0-B897-496D-80FA-6F827A212450}">
      <dgm:prSet/>
      <dgm:spPr/>
      <dgm:t>
        <a:bodyPr/>
        <a:lstStyle/>
        <a:p>
          <a:endParaRPr lang="en-US" sz="2400"/>
        </a:p>
      </dgm:t>
    </dgm:pt>
    <dgm:pt modelId="{B2B2F0B0-63B1-41B9-AAAE-385F99B8C4EE}" type="sibTrans" cxnId="{546C9CB0-B897-496D-80FA-6F827A212450}">
      <dgm:prSet/>
      <dgm:spPr/>
      <dgm:t>
        <a:bodyPr/>
        <a:lstStyle/>
        <a:p>
          <a:endParaRPr lang="en-US" sz="2400"/>
        </a:p>
      </dgm:t>
    </dgm:pt>
    <dgm:pt modelId="{701DE0D0-9A9C-42AF-A3F0-063D46819F72}">
      <dgm:prSet custT="1"/>
      <dgm:spPr/>
      <dgm:t>
        <a:bodyPr/>
        <a:lstStyle/>
        <a:p>
          <a:r>
            <a:rPr lang="en-US" sz="1800" dirty="0" smtClean="0"/>
            <a:t>Clinicians should inform patients with iNPH with elevated R</a:t>
          </a:r>
          <a:r>
            <a:rPr lang="en-US" sz="1800" baseline="-25000" dirty="0" smtClean="0"/>
            <a:t>o</a:t>
          </a:r>
          <a:r>
            <a:rPr lang="en-US" sz="1800" dirty="0" smtClean="0"/>
            <a:t> that they have an increased chance of responding to shunting compared with those without such elevation</a:t>
          </a:r>
          <a:endParaRPr lang="en-US" sz="1800" dirty="0"/>
        </a:p>
      </dgm:t>
    </dgm:pt>
    <dgm:pt modelId="{543704D1-6C12-4B29-9ED1-FCA321063684}" type="parTrans" cxnId="{019A255C-2918-47AA-AA02-0B91B5848733}">
      <dgm:prSet/>
      <dgm:spPr/>
      <dgm:t>
        <a:bodyPr/>
        <a:lstStyle/>
        <a:p>
          <a:endParaRPr lang="en-US" sz="2400"/>
        </a:p>
      </dgm:t>
    </dgm:pt>
    <dgm:pt modelId="{BA65BA52-72C1-49A2-A8A6-9F68BB14B882}" type="sibTrans" cxnId="{019A255C-2918-47AA-AA02-0B91B5848733}">
      <dgm:prSet/>
      <dgm:spPr/>
      <dgm:t>
        <a:bodyPr/>
        <a:lstStyle/>
        <a:p>
          <a:endParaRPr lang="en-US" sz="2400"/>
        </a:p>
      </dgm:t>
    </dgm:pt>
    <dgm:pt modelId="{78AB1855-A429-4BA9-A0B2-204A94025BA3}">
      <dgm:prSet custT="1"/>
      <dgm:spPr/>
      <dgm:t>
        <a:bodyPr/>
        <a:lstStyle/>
        <a:p>
          <a:endParaRPr lang="en-US" sz="1800" dirty="0"/>
        </a:p>
      </dgm:t>
    </dgm:pt>
    <dgm:pt modelId="{36D18268-05DB-44AD-AF70-5FD71C810CFE}" type="parTrans" cxnId="{4CAA0791-AC6F-4B8A-BFBD-E3AA0CE7BD5B}">
      <dgm:prSet/>
      <dgm:spPr/>
      <dgm:t>
        <a:bodyPr/>
        <a:lstStyle/>
        <a:p>
          <a:endParaRPr lang="en-US"/>
        </a:p>
      </dgm:t>
    </dgm:pt>
    <dgm:pt modelId="{1F10645F-5FFA-4234-8F78-B6C2AA317919}" type="sibTrans" cxnId="{4CAA0791-AC6F-4B8A-BFBD-E3AA0CE7BD5B}">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t>
        <a:bodyPr/>
        <a:lstStyle/>
        <a:p>
          <a:endParaRPr lang="en-US"/>
        </a:p>
      </dgm:t>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dgm:presLayoutVars>
          <dgm:chMax val="1"/>
          <dgm:bulletEnabled val="1"/>
        </dgm:presLayoutVars>
      </dgm:prSet>
      <dgm:spPr/>
      <dgm:t>
        <a:bodyPr/>
        <a:lstStyle/>
        <a:p>
          <a:endParaRPr lang="en-US"/>
        </a:p>
      </dgm:t>
    </dgm:pt>
    <dgm:pt modelId="{C745503B-606E-4B9D-83E0-1FB7EBE398FB}" type="pres">
      <dgm:prSet presAssocID="{7BCAB7BD-243A-4D00-A5EF-C425051DD0E0}" presName="bracket" presStyleLbl="parChTrans1D1" presStyleIdx="0" presStyleCnt="1"/>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Y="132781">
        <dgm:presLayoutVars>
          <dgm:bulletEnabled val="1"/>
        </dgm:presLayoutVars>
      </dgm:prSet>
      <dgm:spPr/>
      <dgm:t>
        <a:bodyPr/>
        <a:lstStyle/>
        <a:p>
          <a:endParaRPr lang="en-US"/>
        </a:p>
      </dgm:t>
    </dgm:pt>
  </dgm:ptLst>
  <dgm:cxnLst>
    <dgm:cxn modelId="{546C9CB0-B897-496D-80FA-6F827A212450}" srcId="{7BCAB7BD-243A-4D00-A5EF-C425051DD0E0}" destId="{EA019C8F-2B34-4AD6-8367-CBE7558905D6}" srcOrd="0" destOrd="0" parTransId="{AC529C32-4E51-4B4F-8A10-B1A675842212}" sibTransId="{B2B2F0B0-63B1-41B9-AAAE-385F99B8C4EE}"/>
    <dgm:cxn modelId="{019A255C-2918-47AA-AA02-0B91B5848733}" srcId="{7BCAB7BD-243A-4D00-A5EF-C425051DD0E0}" destId="{701DE0D0-9A9C-42AF-A3F0-063D46819F72}" srcOrd="2" destOrd="0" parTransId="{543704D1-6C12-4B29-9ED1-FCA321063684}" sibTransId="{BA65BA52-72C1-49A2-A8A6-9F68BB14B882}"/>
    <dgm:cxn modelId="{F5333304-7D46-4299-B5BC-B5DF8DBA4ED8}" type="presOf" srcId="{78AB1855-A429-4BA9-A0B2-204A94025BA3}" destId="{7CFE2B41-FBFD-4899-BCEB-8BD889EBAF68}" srcOrd="0" destOrd="1" presId="urn:diagrams.loki3.com/BracketList"/>
    <dgm:cxn modelId="{EAB35064-4D73-47AE-ACD4-040DACB4A11F}" type="presOf" srcId="{7BCAB7BD-243A-4D00-A5EF-C425051DD0E0}" destId="{D881BF51-85EC-4014-B828-840BDC0D97CC}" srcOrd="0" destOrd="0" presId="urn:diagrams.loki3.com/BracketList"/>
    <dgm:cxn modelId="{B0B3E045-064E-4356-A0BA-8B1E0AE4D590}" type="presOf" srcId="{701DE0D0-9A9C-42AF-A3F0-063D46819F72}" destId="{7CFE2B41-FBFD-4899-BCEB-8BD889EBAF68}" srcOrd="0" destOrd="2" presId="urn:diagrams.loki3.com/BracketList"/>
    <dgm:cxn modelId="{185A0E18-5F1E-4225-92F5-CDDA7E235ED6}" srcId="{9AA95651-0B3D-4258-9682-49DD60EAFFEF}" destId="{7BCAB7BD-243A-4D00-A5EF-C425051DD0E0}" srcOrd="0" destOrd="0" parTransId="{4B138FF0-24DA-4360-8FCF-B645A14EC883}" sibTransId="{72B035AA-ECF1-489D-AA7C-058A2C0FF2AE}"/>
    <dgm:cxn modelId="{B87C94D5-666B-472E-A678-CA18D987D410}" type="presOf" srcId="{EA019C8F-2B34-4AD6-8367-CBE7558905D6}" destId="{7CFE2B41-FBFD-4899-BCEB-8BD889EBAF68}" srcOrd="0" destOrd="0" presId="urn:diagrams.loki3.com/BracketList"/>
    <dgm:cxn modelId="{4CAA0791-AC6F-4B8A-BFBD-E3AA0CE7BD5B}" srcId="{7BCAB7BD-243A-4D00-A5EF-C425051DD0E0}" destId="{78AB1855-A429-4BA9-A0B2-204A94025BA3}" srcOrd="1" destOrd="0" parTransId="{36D18268-05DB-44AD-AF70-5FD71C810CFE}" sibTransId="{1F10645F-5FFA-4234-8F78-B6C2AA317919}"/>
    <dgm:cxn modelId="{B5F56EAA-A9F4-46F3-BBDC-27E5BDB1533B}" type="presOf" srcId="{9AA95651-0B3D-4258-9682-49DD60EAFFEF}" destId="{89A6236C-4484-43E8-902A-65922147A3D6}" srcOrd="0" destOrd="0" presId="urn:diagrams.loki3.com/BracketList"/>
    <dgm:cxn modelId="{1035369C-0651-4D9E-9FA7-9208B0F0D045}" type="presParOf" srcId="{89A6236C-4484-43E8-902A-65922147A3D6}" destId="{32E7C937-6DA8-465B-BD1E-4ABD24693A7D}" srcOrd="0" destOrd="0" presId="urn:diagrams.loki3.com/BracketList"/>
    <dgm:cxn modelId="{24B44E86-2F37-4BE5-8BAC-C1B478E8CDA2}" type="presParOf" srcId="{32E7C937-6DA8-465B-BD1E-4ABD24693A7D}" destId="{D881BF51-85EC-4014-B828-840BDC0D97CC}" srcOrd="0" destOrd="0" presId="urn:diagrams.loki3.com/BracketList"/>
    <dgm:cxn modelId="{89A5BDED-9A33-41ED-B98F-A40D451D3D4C}" type="presParOf" srcId="{32E7C937-6DA8-465B-BD1E-4ABD24693A7D}" destId="{C745503B-606E-4B9D-83E0-1FB7EBE398FB}" srcOrd="1" destOrd="0" presId="urn:diagrams.loki3.com/BracketList"/>
    <dgm:cxn modelId="{F3BA537A-0EF7-4FB8-BBE9-E6FFA23D5E8A}" type="presParOf" srcId="{32E7C937-6DA8-465B-BD1E-4ABD24693A7D}" destId="{C4428944-BA47-43EB-B55C-37E4D03EE701}" srcOrd="2" destOrd="0" presId="urn:diagrams.loki3.com/BracketList"/>
    <dgm:cxn modelId="{3BF83D63-3668-477B-8C1F-1BA98FFE64CD}"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A95651-0B3D-4258-9682-49DD60EAFFE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7BCAB7BD-243A-4D00-A5EF-C425051DD0E0}">
      <dgm:prSet custT="1"/>
      <dgm:spPr/>
      <dgm:t>
        <a:bodyPr/>
        <a:lstStyle/>
        <a:p>
          <a:r>
            <a:rPr lang="en-US" sz="3600" dirty="0" smtClean="0"/>
            <a:t>Level C</a:t>
          </a:r>
          <a:endParaRPr lang="en-US" sz="3600" dirty="0"/>
        </a:p>
      </dgm:t>
    </dgm:pt>
    <dgm:pt modelId="{4B138FF0-24DA-4360-8FCF-B645A14EC883}" type="parTrans" cxnId="{185A0E18-5F1E-4225-92F5-CDDA7E235ED6}">
      <dgm:prSet/>
      <dgm:spPr/>
      <dgm:t>
        <a:bodyPr/>
        <a:lstStyle/>
        <a:p>
          <a:endParaRPr lang="en-US" sz="2400"/>
        </a:p>
      </dgm:t>
    </dgm:pt>
    <dgm:pt modelId="{72B035AA-ECF1-489D-AA7C-058A2C0FF2AE}" type="sibTrans" cxnId="{185A0E18-5F1E-4225-92F5-CDDA7E235ED6}">
      <dgm:prSet/>
      <dgm:spPr/>
      <dgm:t>
        <a:bodyPr/>
        <a:lstStyle/>
        <a:p>
          <a:endParaRPr lang="en-US" sz="2400"/>
        </a:p>
      </dgm:t>
    </dgm:pt>
    <dgm:pt modelId="{A2F271D4-F14C-4F17-86DE-50C12CC40B8F}">
      <dgm:prSet custT="1"/>
      <dgm:spPr/>
      <dgm:t>
        <a:bodyPr/>
        <a:lstStyle/>
        <a:p>
          <a:r>
            <a:rPr lang="en-US" sz="1400" dirty="0" smtClean="0"/>
            <a:t>Clinicians may choose to offer shunting as a treatment for patients with iNPH in order to treat their </a:t>
          </a:r>
          <a:r>
            <a:rPr lang="en-US" sz="1400" dirty="0" smtClean="0"/>
            <a:t>gait and subjective </a:t>
          </a:r>
          <a:r>
            <a:rPr lang="en-US" sz="1400" dirty="0" smtClean="0"/>
            <a:t>symptoms of </a:t>
          </a:r>
          <a:r>
            <a:rPr lang="en-US" sz="1400" dirty="0" err="1" smtClean="0"/>
            <a:t>iNPH</a:t>
          </a:r>
          <a:endParaRPr lang="en-US" sz="1400" dirty="0"/>
        </a:p>
      </dgm:t>
    </dgm:pt>
    <dgm:pt modelId="{1D197366-2744-40B7-A41D-AF1E72A7372E}" type="parTrans" cxnId="{D9A6DB3C-0D95-4143-A5C3-AB3E1BA30712}">
      <dgm:prSet/>
      <dgm:spPr/>
      <dgm:t>
        <a:bodyPr/>
        <a:lstStyle/>
        <a:p>
          <a:endParaRPr lang="en-US"/>
        </a:p>
      </dgm:t>
    </dgm:pt>
    <dgm:pt modelId="{666E96CE-1F98-483A-ABAF-CEF95F9A0956}" type="sibTrans" cxnId="{D9A6DB3C-0D95-4143-A5C3-AB3E1BA30712}">
      <dgm:prSet/>
      <dgm:spPr/>
      <dgm:t>
        <a:bodyPr/>
        <a:lstStyle/>
        <a:p>
          <a:endParaRPr lang="en-US"/>
        </a:p>
      </dgm:t>
    </dgm:pt>
    <dgm:pt modelId="{80EEA18B-241D-441A-9821-25B825CDDA06}">
      <dgm:prSet custT="1"/>
      <dgm:spPr/>
      <dgm:t>
        <a:bodyPr/>
        <a:lstStyle/>
        <a:p>
          <a:r>
            <a:rPr lang="en-US" sz="1400" dirty="0" smtClean="0"/>
            <a:t>Clinicians may counsel patients with iNPH that an abnormal CSF-IT or a positive response to repeated lumbar punctures increases the chance of response to shunting</a:t>
          </a:r>
          <a:endParaRPr lang="en-US" sz="1400" dirty="0"/>
        </a:p>
      </dgm:t>
    </dgm:pt>
    <dgm:pt modelId="{335C49C6-1189-415A-A8DF-BAB284D6BAF6}" type="parTrans" cxnId="{D06600B8-11AF-4165-BE75-C740C42688D6}">
      <dgm:prSet/>
      <dgm:spPr/>
      <dgm:t>
        <a:bodyPr/>
        <a:lstStyle/>
        <a:p>
          <a:endParaRPr lang="en-US"/>
        </a:p>
      </dgm:t>
    </dgm:pt>
    <dgm:pt modelId="{6E8A2A5A-34D0-4DF6-92D5-5D52D1E446CA}" type="sibTrans" cxnId="{D06600B8-11AF-4165-BE75-C740C42688D6}">
      <dgm:prSet/>
      <dgm:spPr/>
      <dgm:t>
        <a:bodyPr/>
        <a:lstStyle/>
        <a:p>
          <a:endParaRPr lang="en-US"/>
        </a:p>
      </dgm:t>
    </dgm:pt>
    <dgm:pt modelId="{63BB9125-A63C-420F-8DF2-E703C571CA28}">
      <dgm:prSet custT="1"/>
      <dgm:spPr/>
      <dgm:t>
        <a:bodyPr/>
        <a:lstStyle/>
        <a:p>
          <a:r>
            <a:rPr lang="en-US" sz="1400" dirty="0" smtClean="0"/>
            <a:t>Clinicians may counsel patients with iNPH and their families that increasing age does not necessarily decrease the chance of a shunt being successful</a:t>
          </a:r>
          <a:endParaRPr lang="en-US" sz="1400" dirty="0"/>
        </a:p>
      </dgm:t>
    </dgm:pt>
    <dgm:pt modelId="{F257F5CF-4780-4461-9DD6-35D3A122B6F2}" type="parTrans" cxnId="{F3BA73AF-BBED-45A2-A9E8-35803E42060F}">
      <dgm:prSet/>
      <dgm:spPr/>
      <dgm:t>
        <a:bodyPr/>
        <a:lstStyle/>
        <a:p>
          <a:endParaRPr lang="en-US"/>
        </a:p>
      </dgm:t>
    </dgm:pt>
    <dgm:pt modelId="{9CB1028B-E70B-475A-9EB4-1A1CBAE75091}" type="sibTrans" cxnId="{F3BA73AF-BBED-45A2-A9E8-35803E42060F}">
      <dgm:prSet/>
      <dgm:spPr/>
      <dgm:t>
        <a:bodyPr/>
        <a:lstStyle/>
        <a:p>
          <a:endParaRPr lang="en-US"/>
        </a:p>
      </dgm:t>
    </dgm:pt>
    <dgm:pt modelId="{8244DD85-3390-495C-8FDA-79972C2A6AFC}">
      <dgm:prSet custT="1"/>
      <dgm:spPr/>
      <dgm:t>
        <a:bodyPr/>
        <a:lstStyle/>
        <a:p>
          <a:r>
            <a:rPr lang="en-US" sz="1400" dirty="0" smtClean="0"/>
            <a:t>Clinicians may counsel patients with suspected iNPH and with impaired CBF reactivity to acetazolamide, measured by SPECT, that they are possibly more likely to respond to shunting</a:t>
          </a:r>
          <a:endParaRPr lang="en-US" sz="1400" dirty="0"/>
        </a:p>
      </dgm:t>
    </dgm:pt>
    <dgm:pt modelId="{52241F42-E3F7-4264-B78D-511C49B53BDB}" type="parTrans" cxnId="{EFAF68B2-0160-4B92-995F-F366B47EC2EC}">
      <dgm:prSet/>
      <dgm:spPr/>
      <dgm:t>
        <a:bodyPr/>
        <a:lstStyle/>
        <a:p>
          <a:endParaRPr lang="en-US"/>
        </a:p>
      </dgm:t>
    </dgm:pt>
    <dgm:pt modelId="{D4D9ACB2-13F5-4DBB-9427-2E9174894298}" type="sibTrans" cxnId="{EFAF68B2-0160-4B92-995F-F366B47EC2EC}">
      <dgm:prSet/>
      <dgm:spPr/>
      <dgm:t>
        <a:bodyPr/>
        <a:lstStyle/>
        <a:p>
          <a:endParaRPr lang="en-US"/>
        </a:p>
      </dgm:t>
    </dgm:pt>
    <dgm:pt modelId="{6DE44CC3-E83A-400B-A26F-0BDD78021004}">
      <dgm:prSet custT="1"/>
      <dgm:spPr/>
      <dgm:t>
        <a:bodyPr/>
        <a:lstStyle/>
        <a:p>
          <a:endParaRPr lang="en-US" sz="1400" dirty="0"/>
        </a:p>
      </dgm:t>
    </dgm:pt>
    <dgm:pt modelId="{0481174C-129C-4359-AE65-7234FD175CFF}" type="parTrans" cxnId="{F3FCE106-7BCB-4ECD-9CD5-E2252433643C}">
      <dgm:prSet/>
      <dgm:spPr/>
      <dgm:t>
        <a:bodyPr/>
        <a:lstStyle/>
        <a:p>
          <a:endParaRPr lang="en-US"/>
        </a:p>
      </dgm:t>
    </dgm:pt>
    <dgm:pt modelId="{CEDF828F-F16E-4A59-BE02-B0C39A7F62BC}" type="sibTrans" cxnId="{F3FCE106-7BCB-4ECD-9CD5-E2252433643C}">
      <dgm:prSet/>
      <dgm:spPr/>
      <dgm:t>
        <a:bodyPr/>
        <a:lstStyle/>
        <a:p>
          <a:endParaRPr lang="en-US"/>
        </a:p>
      </dgm:t>
    </dgm:pt>
    <dgm:pt modelId="{863D97F8-D513-407F-B209-E443066A4162}">
      <dgm:prSet custT="1"/>
      <dgm:spPr/>
      <dgm:t>
        <a:bodyPr/>
        <a:lstStyle/>
        <a:p>
          <a:endParaRPr lang="en-US" sz="1400" dirty="0"/>
        </a:p>
      </dgm:t>
    </dgm:pt>
    <dgm:pt modelId="{4BCAB784-4C71-4E8F-9DF3-8C5C3FAEE837}" type="parTrans" cxnId="{C5D423DD-BFF8-4662-A055-4FEF165FF9BF}">
      <dgm:prSet/>
      <dgm:spPr/>
      <dgm:t>
        <a:bodyPr/>
        <a:lstStyle/>
        <a:p>
          <a:endParaRPr lang="en-US"/>
        </a:p>
      </dgm:t>
    </dgm:pt>
    <dgm:pt modelId="{70989804-CCF2-47FC-91D0-61C83DE0B2BB}" type="sibTrans" cxnId="{C5D423DD-BFF8-4662-A055-4FEF165FF9BF}">
      <dgm:prSet/>
      <dgm:spPr/>
      <dgm:t>
        <a:bodyPr/>
        <a:lstStyle/>
        <a:p>
          <a:endParaRPr lang="en-US"/>
        </a:p>
      </dgm:t>
    </dgm:pt>
    <dgm:pt modelId="{B3F45FA4-EBCA-44F2-97B0-2D33EC790E80}">
      <dgm:prSet custT="1"/>
      <dgm:spPr/>
      <dgm:t>
        <a:bodyPr/>
        <a:lstStyle/>
        <a:p>
          <a:endParaRPr lang="en-US" sz="1400" dirty="0"/>
        </a:p>
      </dgm:t>
    </dgm:pt>
    <dgm:pt modelId="{F51172A2-19B3-4394-B41E-6B23574A58F4}" type="sibTrans" cxnId="{9BC10C88-9D38-48B5-888C-01B171CD89A6}">
      <dgm:prSet/>
      <dgm:spPr/>
      <dgm:t>
        <a:bodyPr/>
        <a:lstStyle/>
        <a:p>
          <a:endParaRPr lang="en-US"/>
        </a:p>
      </dgm:t>
    </dgm:pt>
    <dgm:pt modelId="{0F8C4350-0345-4D53-838D-F538714E42D4}" type="parTrans" cxnId="{9BC10C88-9D38-48B5-888C-01B171CD89A6}">
      <dgm:prSet/>
      <dgm:spPr/>
      <dgm:t>
        <a:bodyPr/>
        <a:lstStyle/>
        <a:p>
          <a:endParaRPr lang="en-US"/>
        </a:p>
      </dgm:t>
    </dgm:pt>
    <dgm:pt modelId="{89A6236C-4484-43E8-902A-65922147A3D6}" type="pres">
      <dgm:prSet presAssocID="{9AA95651-0B3D-4258-9682-49DD60EAFFEF}" presName="Name0" presStyleCnt="0">
        <dgm:presLayoutVars>
          <dgm:dir/>
          <dgm:animLvl val="lvl"/>
          <dgm:resizeHandles val="exact"/>
        </dgm:presLayoutVars>
      </dgm:prSet>
      <dgm:spPr/>
      <dgm:t>
        <a:bodyPr/>
        <a:lstStyle/>
        <a:p>
          <a:endParaRPr lang="en-US"/>
        </a:p>
      </dgm:t>
    </dgm:pt>
    <dgm:pt modelId="{32E7C937-6DA8-465B-BD1E-4ABD24693A7D}" type="pres">
      <dgm:prSet presAssocID="{7BCAB7BD-243A-4D00-A5EF-C425051DD0E0}" presName="linNode" presStyleCnt="0"/>
      <dgm:spPr/>
    </dgm:pt>
    <dgm:pt modelId="{D881BF51-85EC-4014-B828-840BDC0D97CC}" type="pres">
      <dgm:prSet presAssocID="{7BCAB7BD-243A-4D00-A5EF-C425051DD0E0}" presName="parTx" presStyleLbl="revTx" presStyleIdx="0" presStyleCnt="1">
        <dgm:presLayoutVars>
          <dgm:chMax val="1"/>
          <dgm:bulletEnabled val="1"/>
        </dgm:presLayoutVars>
      </dgm:prSet>
      <dgm:spPr/>
      <dgm:t>
        <a:bodyPr/>
        <a:lstStyle/>
        <a:p>
          <a:endParaRPr lang="en-US"/>
        </a:p>
      </dgm:t>
    </dgm:pt>
    <dgm:pt modelId="{C745503B-606E-4B9D-83E0-1FB7EBE398FB}" type="pres">
      <dgm:prSet presAssocID="{7BCAB7BD-243A-4D00-A5EF-C425051DD0E0}" presName="bracket" presStyleLbl="parChTrans1D1" presStyleIdx="0" presStyleCnt="1"/>
      <dgm:spPr/>
    </dgm:pt>
    <dgm:pt modelId="{C4428944-BA47-43EB-B55C-37E4D03EE701}" type="pres">
      <dgm:prSet presAssocID="{7BCAB7BD-243A-4D00-A5EF-C425051DD0E0}" presName="spH" presStyleCnt="0"/>
      <dgm:spPr/>
    </dgm:pt>
    <dgm:pt modelId="{7CFE2B41-FBFD-4899-BCEB-8BD889EBAF68}" type="pres">
      <dgm:prSet presAssocID="{7BCAB7BD-243A-4D00-A5EF-C425051DD0E0}" presName="desTx" presStyleLbl="node1" presStyleIdx="0" presStyleCnt="1" custScaleY="113825">
        <dgm:presLayoutVars>
          <dgm:bulletEnabled val="1"/>
        </dgm:presLayoutVars>
      </dgm:prSet>
      <dgm:spPr/>
      <dgm:t>
        <a:bodyPr/>
        <a:lstStyle/>
        <a:p>
          <a:endParaRPr lang="en-US"/>
        </a:p>
      </dgm:t>
    </dgm:pt>
  </dgm:ptLst>
  <dgm:cxnLst>
    <dgm:cxn modelId="{D06600B8-11AF-4165-BE75-C740C42688D6}" srcId="{7BCAB7BD-243A-4D00-A5EF-C425051DD0E0}" destId="{80EEA18B-241D-441A-9821-25B825CDDA06}" srcOrd="2" destOrd="0" parTransId="{335C49C6-1189-415A-A8DF-BAB284D6BAF6}" sibTransId="{6E8A2A5A-34D0-4DF6-92D5-5D52D1E446CA}"/>
    <dgm:cxn modelId="{EFAF68B2-0160-4B92-995F-F366B47EC2EC}" srcId="{7BCAB7BD-243A-4D00-A5EF-C425051DD0E0}" destId="{8244DD85-3390-495C-8FDA-79972C2A6AFC}" srcOrd="6" destOrd="0" parTransId="{52241F42-E3F7-4264-B78D-511C49B53BDB}" sibTransId="{D4D9ACB2-13F5-4DBB-9427-2E9174894298}"/>
    <dgm:cxn modelId="{FA05545D-C0C2-4FC9-B426-56F007FF02C8}" type="presOf" srcId="{9AA95651-0B3D-4258-9682-49DD60EAFFEF}" destId="{89A6236C-4484-43E8-902A-65922147A3D6}" srcOrd="0" destOrd="0" presId="urn:diagrams.loki3.com/BracketList"/>
    <dgm:cxn modelId="{2C6DA930-5D67-4369-8635-41D9FCE28655}" type="presOf" srcId="{B3F45FA4-EBCA-44F2-97B0-2D33EC790E80}" destId="{7CFE2B41-FBFD-4899-BCEB-8BD889EBAF68}" srcOrd="0" destOrd="1" presId="urn:diagrams.loki3.com/BracketList"/>
    <dgm:cxn modelId="{D9A6DB3C-0D95-4143-A5C3-AB3E1BA30712}" srcId="{7BCAB7BD-243A-4D00-A5EF-C425051DD0E0}" destId="{A2F271D4-F14C-4F17-86DE-50C12CC40B8F}" srcOrd="0" destOrd="0" parTransId="{1D197366-2744-40B7-A41D-AF1E72A7372E}" sibTransId="{666E96CE-1F98-483A-ABAF-CEF95F9A0956}"/>
    <dgm:cxn modelId="{679938A8-3D2D-47AD-83A3-3ACEF7B8EE14}" type="presOf" srcId="{63BB9125-A63C-420F-8DF2-E703C571CA28}" destId="{7CFE2B41-FBFD-4899-BCEB-8BD889EBAF68}" srcOrd="0" destOrd="4" presId="urn:diagrams.loki3.com/BracketList"/>
    <dgm:cxn modelId="{94BCD9C8-23C9-4C5B-855A-771E5F153C31}" type="presOf" srcId="{863D97F8-D513-407F-B209-E443066A4162}" destId="{7CFE2B41-FBFD-4899-BCEB-8BD889EBAF68}" srcOrd="0" destOrd="5" presId="urn:diagrams.loki3.com/BracketList"/>
    <dgm:cxn modelId="{662DBA54-B82F-419F-AD39-FAB5219F5D29}" type="presOf" srcId="{7BCAB7BD-243A-4D00-A5EF-C425051DD0E0}" destId="{D881BF51-85EC-4014-B828-840BDC0D97CC}" srcOrd="0" destOrd="0" presId="urn:diagrams.loki3.com/BracketList"/>
    <dgm:cxn modelId="{CC213550-C6D5-49FC-A1A6-47DF47386207}" type="presOf" srcId="{80EEA18B-241D-441A-9821-25B825CDDA06}" destId="{7CFE2B41-FBFD-4899-BCEB-8BD889EBAF68}" srcOrd="0" destOrd="2" presId="urn:diagrams.loki3.com/BracketList"/>
    <dgm:cxn modelId="{C5D423DD-BFF8-4662-A055-4FEF165FF9BF}" srcId="{7BCAB7BD-243A-4D00-A5EF-C425051DD0E0}" destId="{863D97F8-D513-407F-B209-E443066A4162}" srcOrd="5" destOrd="0" parTransId="{4BCAB784-4C71-4E8F-9DF3-8C5C3FAEE837}" sibTransId="{70989804-CCF2-47FC-91D0-61C83DE0B2BB}"/>
    <dgm:cxn modelId="{C8CDF32E-0B05-4010-A0CE-CE95F2B03E5D}" type="presOf" srcId="{A2F271D4-F14C-4F17-86DE-50C12CC40B8F}" destId="{7CFE2B41-FBFD-4899-BCEB-8BD889EBAF68}" srcOrd="0" destOrd="0" presId="urn:diagrams.loki3.com/BracketList"/>
    <dgm:cxn modelId="{9BC10C88-9D38-48B5-888C-01B171CD89A6}" srcId="{7BCAB7BD-243A-4D00-A5EF-C425051DD0E0}" destId="{B3F45FA4-EBCA-44F2-97B0-2D33EC790E80}" srcOrd="1" destOrd="0" parTransId="{0F8C4350-0345-4D53-838D-F538714E42D4}" sibTransId="{F51172A2-19B3-4394-B41E-6B23574A58F4}"/>
    <dgm:cxn modelId="{F3BA73AF-BBED-45A2-A9E8-35803E42060F}" srcId="{7BCAB7BD-243A-4D00-A5EF-C425051DD0E0}" destId="{63BB9125-A63C-420F-8DF2-E703C571CA28}" srcOrd="4" destOrd="0" parTransId="{F257F5CF-4780-4461-9DD6-35D3A122B6F2}" sibTransId="{9CB1028B-E70B-475A-9EB4-1A1CBAE75091}"/>
    <dgm:cxn modelId="{185A0E18-5F1E-4225-92F5-CDDA7E235ED6}" srcId="{9AA95651-0B3D-4258-9682-49DD60EAFFEF}" destId="{7BCAB7BD-243A-4D00-A5EF-C425051DD0E0}" srcOrd="0" destOrd="0" parTransId="{4B138FF0-24DA-4360-8FCF-B645A14EC883}" sibTransId="{72B035AA-ECF1-489D-AA7C-058A2C0FF2AE}"/>
    <dgm:cxn modelId="{D6E4E530-D3C6-45D6-8CB1-E4A59F50C957}" type="presOf" srcId="{6DE44CC3-E83A-400B-A26F-0BDD78021004}" destId="{7CFE2B41-FBFD-4899-BCEB-8BD889EBAF68}" srcOrd="0" destOrd="3" presId="urn:diagrams.loki3.com/BracketList"/>
    <dgm:cxn modelId="{8A17CF01-665F-489A-AA02-3B63E6C44E82}" type="presOf" srcId="{8244DD85-3390-495C-8FDA-79972C2A6AFC}" destId="{7CFE2B41-FBFD-4899-BCEB-8BD889EBAF68}" srcOrd="0" destOrd="6" presId="urn:diagrams.loki3.com/BracketList"/>
    <dgm:cxn modelId="{F3FCE106-7BCB-4ECD-9CD5-E2252433643C}" srcId="{7BCAB7BD-243A-4D00-A5EF-C425051DD0E0}" destId="{6DE44CC3-E83A-400B-A26F-0BDD78021004}" srcOrd="3" destOrd="0" parTransId="{0481174C-129C-4359-AE65-7234FD175CFF}" sibTransId="{CEDF828F-F16E-4A59-BE02-B0C39A7F62BC}"/>
    <dgm:cxn modelId="{366503DA-5735-4AB7-BB20-9C82C80FC878}" type="presParOf" srcId="{89A6236C-4484-43E8-902A-65922147A3D6}" destId="{32E7C937-6DA8-465B-BD1E-4ABD24693A7D}" srcOrd="0" destOrd="0" presId="urn:diagrams.loki3.com/BracketList"/>
    <dgm:cxn modelId="{A5EC3997-8862-47A0-A0E4-D1666794BEA5}" type="presParOf" srcId="{32E7C937-6DA8-465B-BD1E-4ABD24693A7D}" destId="{D881BF51-85EC-4014-B828-840BDC0D97CC}" srcOrd="0" destOrd="0" presId="urn:diagrams.loki3.com/BracketList"/>
    <dgm:cxn modelId="{74C8DB11-91D7-4326-A43A-ADAA33E67376}" type="presParOf" srcId="{32E7C937-6DA8-465B-BD1E-4ABD24693A7D}" destId="{C745503B-606E-4B9D-83E0-1FB7EBE398FB}" srcOrd="1" destOrd="0" presId="urn:diagrams.loki3.com/BracketList"/>
    <dgm:cxn modelId="{4AFD1708-0603-4AFE-9F57-6B856C8186AC}" type="presParOf" srcId="{32E7C937-6DA8-465B-BD1E-4ABD24693A7D}" destId="{C4428944-BA47-43EB-B55C-37E4D03EE701}" srcOrd="2" destOrd="0" presId="urn:diagrams.loki3.com/BracketList"/>
    <dgm:cxn modelId="{3A39FC80-5BF7-4807-993F-100B5374B901}" type="presParOf" srcId="{32E7C937-6DA8-465B-BD1E-4ABD24693A7D}" destId="{7CFE2B41-FBFD-4899-BCEB-8BD889EBAF6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D864BF-CBD4-4004-BB8D-86AACA8A2C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A52D1A-0156-41DE-89C1-12181B392DFF}">
      <dgm:prSet/>
      <dgm:spPr/>
      <dgm:t>
        <a:bodyPr/>
        <a:lstStyle/>
        <a:p>
          <a:pPr rtl="0"/>
          <a:r>
            <a:rPr lang="en-US" dirty="0" smtClean="0"/>
            <a:t>Well-designed clinical trials are needed</a:t>
          </a:r>
          <a:endParaRPr lang="en-US" dirty="0"/>
        </a:p>
      </dgm:t>
    </dgm:pt>
    <dgm:pt modelId="{B7D223FF-C2FF-429A-9D06-4ACFBE6B8B16}" type="parTrans" cxnId="{F9C8EE30-358B-4089-B13E-6549F1472DEA}">
      <dgm:prSet/>
      <dgm:spPr/>
      <dgm:t>
        <a:bodyPr/>
        <a:lstStyle/>
        <a:p>
          <a:endParaRPr lang="en-US"/>
        </a:p>
      </dgm:t>
    </dgm:pt>
    <dgm:pt modelId="{6B06F9FB-2E21-4B59-A9FA-85E912E120B3}" type="sibTrans" cxnId="{F9C8EE30-358B-4089-B13E-6549F1472DEA}">
      <dgm:prSet/>
      <dgm:spPr/>
      <dgm:t>
        <a:bodyPr/>
        <a:lstStyle/>
        <a:p>
          <a:endParaRPr lang="en-US"/>
        </a:p>
      </dgm:t>
    </dgm:pt>
    <dgm:pt modelId="{12009A31-CB62-4F56-93FF-B50C0F1CA4D6}">
      <dgm:prSet/>
      <dgm:spPr/>
      <dgm:t>
        <a:bodyPr/>
        <a:lstStyle/>
        <a:p>
          <a:pPr rtl="0"/>
          <a:r>
            <a:rPr lang="en-US" dirty="0" smtClean="0"/>
            <a:t>Control intervention</a:t>
          </a:r>
          <a:endParaRPr lang="en-US" dirty="0"/>
        </a:p>
      </dgm:t>
    </dgm:pt>
    <dgm:pt modelId="{8DF5EE37-8BFE-46C4-95B2-72D35D1E7312}" type="parTrans" cxnId="{01A63608-6042-44D1-AE25-91BCFE948B20}">
      <dgm:prSet/>
      <dgm:spPr/>
      <dgm:t>
        <a:bodyPr/>
        <a:lstStyle/>
        <a:p>
          <a:endParaRPr lang="en-US"/>
        </a:p>
      </dgm:t>
    </dgm:pt>
    <dgm:pt modelId="{EA344FB9-A05A-463D-A458-7E3A2044B098}" type="sibTrans" cxnId="{01A63608-6042-44D1-AE25-91BCFE948B20}">
      <dgm:prSet/>
      <dgm:spPr/>
      <dgm:t>
        <a:bodyPr/>
        <a:lstStyle/>
        <a:p>
          <a:endParaRPr lang="en-US"/>
        </a:p>
      </dgm:t>
    </dgm:pt>
    <dgm:pt modelId="{CF69F9AA-7CD1-42A5-AEE2-2F288B79A854}">
      <dgm:prSet/>
      <dgm:spPr/>
      <dgm:t>
        <a:bodyPr/>
        <a:lstStyle/>
        <a:p>
          <a:pPr rtl="0"/>
          <a:r>
            <a:rPr lang="en-US" dirty="0" smtClean="0"/>
            <a:t>Randomized assignment</a:t>
          </a:r>
          <a:endParaRPr lang="en-US" dirty="0"/>
        </a:p>
      </dgm:t>
    </dgm:pt>
    <dgm:pt modelId="{736F7978-8367-4C41-ADC1-42D9EE7A0F91}" type="parTrans" cxnId="{EC6CF322-425A-402E-A343-18B7BB74853D}">
      <dgm:prSet/>
      <dgm:spPr/>
      <dgm:t>
        <a:bodyPr/>
        <a:lstStyle/>
        <a:p>
          <a:endParaRPr lang="en-US"/>
        </a:p>
      </dgm:t>
    </dgm:pt>
    <dgm:pt modelId="{89D2C3F4-2F72-4DD5-99FF-21AFACEB2ADE}" type="sibTrans" cxnId="{EC6CF322-425A-402E-A343-18B7BB74853D}">
      <dgm:prSet/>
      <dgm:spPr/>
      <dgm:t>
        <a:bodyPr/>
        <a:lstStyle/>
        <a:p>
          <a:endParaRPr lang="en-US"/>
        </a:p>
      </dgm:t>
    </dgm:pt>
    <dgm:pt modelId="{9A849123-0845-449E-BD55-3983DEEF6980}">
      <dgm:prSet/>
      <dgm:spPr/>
      <dgm:t>
        <a:bodyPr/>
        <a:lstStyle/>
        <a:p>
          <a:pPr rtl="0"/>
          <a:r>
            <a:rPr lang="en-US" dirty="0" smtClean="0"/>
            <a:t>Treatment masking</a:t>
          </a:r>
          <a:endParaRPr lang="en-US" dirty="0"/>
        </a:p>
      </dgm:t>
    </dgm:pt>
    <dgm:pt modelId="{91F12E53-1130-4BD9-B854-32ED434569EC}" type="parTrans" cxnId="{0E9E1B60-C99A-4601-B595-074202507C7B}">
      <dgm:prSet/>
      <dgm:spPr/>
      <dgm:t>
        <a:bodyPr/>
        <a:lstStyle/>
        <a:p>
          <a:endParaRPr lang="en-US"/>
        </a:p>
      </dgm:t>
    </dgm:pt>
    <dgm:pt modelId="{19461985-7B1D-407F-91E2-E239467E9019}" type="sibTrans" cxnId="{0E9E1B60-C99A-4601-B595-074202507C7B}">
      <dgm:prSet/>
      <dgm:spPr/>
      <dgm:t>
        <a:bodyPr/>
        <a:lstStyle/>
        <a:p>
          <a:endParaRPr lang="en-US"/>
        </a:p>
      </dgm:t>
    </dgm:pt>
    <dgm:pt modelId="{7CB72B2C-E1E3-40E0-B579-5360C05F2BF7}">
      <dgm:prSet/>
      <dgm:spPr/>
      <dgm:t>
        <a:bodyPr/>
        <a:lstStyle/>
        <a:p>
          <a:pPr rtl="0"/>
          <a:r>
            <a:rPr lang="en-US" dirty="0" smtClean="0"/>
            <a:t>More objective outcome measures</a:t>
          </a:r>
          <a:endParaRPr lang="en-US" dirty="0"/>
        </a:p>
      </dgm:t>
    </dgm:pt>
    <dgm:pt modelId="{AC6E8B67-6EA3-4660-B682-9E567F6A8F6B}" type="parTrans" cxnId="{AC4F13A9-FEAC-4BEE-BA55-C4852431610E}">
      <dgm:prSet/>
      <dgm:spPr/>
      <dgm:t>
        <a:bodyPr/>
        <a:lstStyle/>
        <a:p>
          <a:endParaRPr lang="en-US"/>
        </a:p>
      </dgm:t>
    </dgm:pt>
    <dgm:pt modelId="{1E06D02F-D563-4DFC-A7F9-2255DEC1089A}" type="sibTrans" cxnId="{AC4F13A9-FEAC-4BEE-BA55-C4852431610E}">
      <dgm:prSet/>
      <dgm:spPr/>
      <dgm:t>
        <a:bodyPr/>
        <a:lstStyle/>
        <a:p>
          <a:endParaRPr lang="en-US"/>
        </a:p>
      </dgm:t>
    </dgm:pt>
    <dgm:pt modelId="{1809719F-6F6D-4BFF-9D05-F267E75B75FE}">
      <dgm:prSet/>
      <dgm:spPr/>
      <dgm:t>
        <a:bodyPr/>
        <a:lstStyle/>
        <a:p>
          <a:pPr rtl="0"/>
          <a:r>
            <a:rPr lang="en-US" dirty="0" smtClean="0"/>
            <a:t>Sufficiently long observation period</a:t>
          </a:r>
          <a:endParaRPr lang="en-US" dirty="0"/>
        </a:p>
      </dgm:t>
    </dgm:pt>
    <dgm:pt modelId="{7A165821-565B-4286-B4A8-15499B20E799}" type="parTrans" cxnId="{B0098245-CD66-4026-AA62-991BE97D7A4A}">
      <dgm:prSet/>
      <dgm:spPr/>
      <dgm:t>
        <a:bodyPr/>
        <a:lstStyle/>
        <a:p>
          <a:endParaRPr lang="en-US"/>
        </a:p>
      </dgm:t>
    </dgm:pt>
    <dgm:pt modelId="{AADF5964-472E-46EA-BDCD-14AEDC925730}" type="sibTrans" cxnId="{B0098245-CD66-4026-AA62-991BE97D7A4A}">
      <dgm:prSet/>
      <dgm:spPr/>
      <dgm:t>
        <a:bodyPr/>
        <a:lstStyle/>
        <a:p>
          <a:endParaRPr lang="en-US"/>
        </a:p>
      </dgm:t>
    </dgm:pt>
    <dgm:pt modelId="{05B55061-A462-4CD9-BE20-28FE2F7D70C8}">
      <dgm:prSet/>
      <dgm:spPr/>
      <dgm:t>
        <a:bodyPr/>
        <a:lstStyle/>
        <a:p>
          <a:pPr rtl="0"/>
          <a:r>
            <a:rPr lang="en-US" dirty="0" smtClean="0"/>
            <a:t>Considerations of:</a:t>
          </a:r>
          <a:endParaRPr lang="en-US" dirty="0"/>
        </a:p>
      </dgm:t>
    </dgm:pt>
    <dgm:pt modelId="{7B500A15-BA56-48A4-BB83-13BF215B9E80}" type="parTrans" cxnId="{6A9D061C-BA72-4C17-BFFB-CC2D2D6B0F9D}">
      <dgm:prSet/>
      <dgm:spPr/>
      <dgm:t>
        <a:bodyPr/>
        <a:lstStyle/>
        <a:p>
          <a:endParaRPr lang="en-US"/>
        </a:p>
      </dgm:t>
    </dgm:pt>
    <dgm:pt modelId="{D686AA1A-4596-49E5-9C63-D9566D286A0A}" type="sibTrans" cxnId="{6A9D061C-BA72-4C17-BFFB-CC2D2D6B0F9D}">
      <dgm:prSet/>
      <dgm:spPr/>
      <dgm:t>
        <a:bodyPr/>
        <a:lstStyle/>
        <a:p>
          <a:endParaRPr lang="en-US"/>
        </a:p>
      </dgm:t>
    </dgm:pt>
    <dgm:pt modelId="{5CFF73BF-FBB5-4E5F-886F-1CA9CA9D6160}">
      <dgm:prSet/>
      <dgm:spPr/>
      <dgm:t>
        <a:bodyPr/>
        <a:lstStyle/>
        <a:p>
          <a:pPr rtl="0"/>
          <a:r>
            <a:rPr lang="en-US" dirty="0" smtClean="0"/>
            <a:t>Possible Alzheimer disease</a:t>
          </a:r>
          <a:endParaRPr lang="en-US" dirty="0"/>
        </a:p>
      </dgm:t>
    </dgm:pt>
    <dgm:pt modelId="{D436790C-0BBD-4EB9-92E0-16615D12F4AE}" type="parTrans" cxnId="{C28B268E-3C27-4653-BB90-9AFAF474E223}">
      <dgm:prSet/>
      <dgm:spPr/>
      <dgm:t>
        <a:bodyPr/>
        <a:lstStyle/>
        <a:p>
          <a:endParaRPr lang="en-US"/>
        </a:p>
      </dgm:t>
    </dgm:pt>
    <dgm:pt modelId="{804F6A87-A927-4696-8A3F-C53428304F12}" type="sibTrans" cxnId="{C28B268E-3C27-4653-BB90-9AFAF474E223}">
      <dgm:prSet/>
      <dgm:spPr/>
      <dgm:t>
        <a:bodyPr/>
        <a:lstStyle/>
        <a:p>
          <a:endParaRPr lang="en-US"/>
        </a:p>
      </dgm:t>
    </dgm:pt>
    <dgm:pt modelId="{2F9B7120-5492-44BD-93D6-DEF55AFDBB42}">
      <dgm:prSet/>
      <dgm:spPr/>
      <dgm:t>
        <a:bodyPr/>
        <a:lstStyle/>
        <a:p>
          <a:pPr rtl="0"/>
          <a:r>
            <a:rPr lang="en-US" dirty="0" smtClean="0"/>
            <a:t>Comorbidities and functional status</a:t>
          </a:r>
          <a:endParaRPr lang="en-US" dirty="0"/>
        </a:p>
      </dgm:t>
    </dgm:pt>
    <dgm:pt modelId="{9E1CC4D9-C7B4-4294-8D2F-1F75A7CC2E03}" type="parTrans" cxnId="{1673212A-0348-4D5C-B1F4-17990EF0147A}">
      <dgm:prSet/>
      <dgm:spPr/>
      <dgm:t>
        <a:bodyPr/>
        <a:lstStyle/>
        <a:p>
          <a:endParaRPr lang="en-US"/>
        </a:p>
      </dgm:t>
    </dgm:pt>
    <dgm:pt modelId="{1AD77FC7-6D07-4EA2-B4BF-0DB85D922421}" type="sibTrans" cxnId="{1673212A-0348-4D5C-B1F4-17990EF0147A}">
      <dgm:prSet/>
      <dgm:spPr/>
      <dgm:t>
        <a:bodyPr/>
        <a:lstStyle/>
        <a:p>
          <a:endParaRPr lang="en-US"/>
        </a:p>
      </dgm:t>
    </dgm:pt>
    <dgm:pt modelId="{629113CF-F402-4FBE-968C-430B031FCD04}">
      <dgm:prSet/>
      <dgm:spPr/>
      <dgm:t>
        <a:bodyPr/>
        <a:lstStyle/>
        <a:p>
          <a:pPr rtl="0"/>
          <a:r>
            <a:rPr lang="en-US" dirty="0" smtClean="0"/>
            <a:t>Properly performed studies of diagnosis, predictors, and treatment are essential</a:t>
          </a:r>
          <a:endParaRPr lang="en-US" dirty="0"/>
        </a:p>
      </dgm:t>
    </dgm:pt>
    <dgm:pt modelId="{CFEA7CFD-9554-49AB-B618-9D942A320B17}" type="parTrans" cxnId="{CF5CB891-3A02-41CB-B584-4986E6ED31EF}">
      <dgm:prSet/>
      <dgm:spPr/>
      <dgm:t>
        <a:bodyPr/>
        <a:lstStyle/>
        <a:p>
          <a:endParaRPr lang="en-US"/>
        </a:p>
      </dgm:t>
    </dgm:pt>
    <dgm:pt modelId="{45FECF22-C2C1-451F-AB52-285FB5F12D7C}" type="sibTrans" cxnId="{CF5CB891-3A02-41CB-B584-4986E6ED31EF}">
      <dgm:prSet/>
      <dgm:spPr/>
      <dgm:t>
        <a:bodyPr/>
        <a:lstStyle/>
        <a:p>
          <a:endParaRPr lang="en-US"/>
        </a:p>
      </dgm:t>
    </dgm:pt>
    <dgm:pt modelId="{CE84418C-33D0-4E17-96A1-989748D3D7CB}" type="pres">
      <dgm:prSet presAssocID="{FED864BF-CBD4-4004-BB8D-86AACA8A2CE6}" presName="linear" presStyleCnt="0">
        <dgm:presLayoutVars>
          <dgm:animLvl val="lvl"/>
          <dgm:resizeHandles val="exact"/>
        </dgm:presLayoutVars>
      </dgm:prSet>
      <dgm:spPr/>
      <dgm:t>
        <a:bodyPr/>
        <a:lstStyle/>
        <a:p>
          <a:endParaRPr lang="en-US"/>
        </a:p>
      </dgm:t>
    </dgm:pt>
    <dgm:pt modelId="{E94A02B9-010D-4107-B6E7-8CF609D9DE36}" type="pres">
      <dgm:prSet presAssocID="{2BA52D1A-0156-41DE-89C1-12181B392DFF}" presName="parentText" presStyleLbl="node1" presStyleIdx="0" presStyleCnt="2">
        <dgm:presLayoutVars>
          <dgm:chMax val="0"/>
          <dgm:bulletEnabled val="1"/>
        </dgm:presLayoutVars>
      </dgm:prSet>
      <dgm:spPr/>
      <dgm:t>
        <a:bodyPr/>
        <a:lstStyle/>
        <a:p>
          <a:endParaRPr lang="en-US"/>
        </a:p>
      </dgm:t>
    </dgm:pt>
    <dgm:pt modelId="{78F9613C-2B9D-434A-833D-BB22781B1AB9}" type="pres">
      <dgm:prSet presAssocID="{2BA52D1A-0156-41DE-89C1-12181B392DFF}" presName="childText" presStyleLbl="revTx" presStyleIdx="0" presStyleCnt="1">
        <dgm:presLayoutVars>
          <dgm:bulletEnabled val="1"/>
        </dgm:presLayoutVars>
      </dgm:prSet>
      <dgm:spPr/>
      <dgm:t>
        <a:bodyPr/>
        <a:lstStyle/>
        <a:p>
          <a:endParaRPr lang="en-US"/>
        </a:p>
      </dgm:t>
    </dgm:pt>
    <dgm:pt modelId="{2F83896C-DFBF-4082-B330-E053068ABF68}" type="pres">
      <dgm:prSet presAssocID="{629113CF-F402-4FBE-968C-430B031FCD04}" presName="parentText" presStyleLbl="node1" presStyleIdx="1" presStyleCnt="2">
        <dgm:presLayoutVars>
          <dgm:chMax val="0"/>
          <dgm:bulletEnabled val="1"/>
        </dgm:presLayoutVars>
      </dgm:prSet>
      <dgm:spPr/>
      <dgm:t>
        <a:bodyPr/>
        <a:lstStyle/>
        <a:p>
          <a:endParaRPr lang="en-US"/>
        </a:p>
      </dgm:t>
    </dgm:pt>
  </dgm:ptLst>
  <dgm:cxnLst>
    <dgm:cxn modelId="{1673212A-0348-4D5C-B1F4-17990EF0147A}" srcId="{05B55061-A462-4CD9-BE20-28FE2F7D70C8}" destId="{2F9B7120-5492-44BD-93D6-DEF55AFDBB42}" srcOrd="1" destOrd="0" parTransId="{9E1CC4D9-C7B4-4294-8D2F-1F75A7CC2E03}" sibTransId="{1AD77FC7-6D07-4EA2-B4BF-0DB85D922421}"/>
    <dgm:cxn modelId="{0E9E1B60-C99A-4601-B595-074202507C7B}" srcId="{2BA52D1A-0156-41DE-89C1-12181B392DFF}" destId="{9A849123-0845-449E-BD55-3983DEEF6980}" srcOrd="2" destOrd="0" parTransId="{91F12E53-1130-4BD9-B854-32ED434569EC}" sibTransId="{19461985-7B1D-407F-91E2-E239467E9019}"/>
    <dgm:cxn modelId="{553BAC92-83E1-4CC4-9FAF-EAF597785843}" type="presOf" srcId="{CF69F9AA-7CD1-42A5-AEE2-2F288B79A854}" destId="{78F9613C-2B9D-434A-833D-BB22781B1AB9}" srcOrd="0" destOrd="1" presId="urn:microsoft.com/office/officeart/2005/8/layout/vList2"/>
    <dgm:cxn modelId="{D5D1E3D3-D329-4A4A-BFB6-71AFD656ADA6}" type="presOf" srcId="{629113CF-F402-4FBE-968C-430B031FCD04}" destId="{2F83896C-DFBF-4082-B330-E053068ABF68}" srcOrd="0" destOrd="0" presId="urn:microsoft.com/office/officeart/2005/8/layout/vList2"/>
    <dgm:cxn modelId="{D1976EB2-22C7-44C4-ADC2-01F647A6B47A}" type="presOf" srcId="{FED864BF-CBD4-4004-BB8D-86AACA8A2CE6}" destId="{CE84418C-33D0-4E17-96A1-989748D3D7CB}" srcOrd="0" destOrd="0" presId="urn:microsoft.com/office/officeart/2005/8/layout/vList2"/>
    <dgm:cxn modelId="{B8415235-5C5A-4F83-A468-61369075FF98}" type="presOf" srcId="{7CB72B2C-E1E3-40E0-B579-5360C05F2BF7}" destId="{78F9613C-2B9D-434A-833D-BB22781B1AB9}" srcOrd="0" destOrd="3" presId="urn:microsoft.com/office/officeart/2005/8/layout/vList2"/>
    <dgm:cxn modelId="{6A9D061C-BA72-4C17-BFFB-CC2D2D6B0F9D}" srcId="{2BA52D1A-0156-41DE-89C1-12181B392DFF}" destId="{05B55061-A462-4CD9-BE20-28FE2F7D70C8}" srcOrd="5" destOrd="0" parTransId="{7B500A15-BA56-48A4-BB83-13BF215B9E80}" sibTransId="{D686AA1A-4596-49E5-9C63-D9566D286A0A}"/>
    <dgm:cxn modelId="{F9C8EE30-358B-4089-B13E-6549F1472DEA}" srcId="{FED864BF-CBD4-4004-BB8D-86AACA8A2CE6}" destId="{2BA52D1A-0156-41DE-89C1-12181B392DFF}" srcOrd="0" destOrd="0" parTransId="{B7D223FF-C2FF-429A-9D06-4ACFBE6B8B16}" sibTransId="{6B06F9FB-2E21-4B59-A9FA-85E912E120B3}"/>
    <dgm:cxn modelId="{C28B268E-3C27-4653-BB90-9AFAF474E223}" srcId="{05B55061-A462-4CD9-BE20-28FE2F7D70C8}" destId="{5CFF73BF-FBB5-4E5F-886F-1CA9CA9D6160}" srcOrd="0" destOrd="0" parTransId="{D436790C-0BBD-4EB9-92E0-16615D12F4AE}" sibTransId="{804F6A87-A927-4696-8A3F-C53428304F12}"/>
    <dgm:cxn modelId="{AC4F13A9-FEAC-4BEE-BA55-C4852431610E}" srcId="{2BA52D1A-0156-41DE-89C1-12181B392DFF}" destId="{7CB72B2C-E1E3-40E0-B579-5360C05F2BF7}" srcOrd="3" destOrd="0" parTransId="{AC6E8B67-6EA3-4660-B682-9E567F6A8F6B}" sibTransId="{1E06D02F-D563-4DFC-A7F9-2255DEC1089A}"/>
    <dgm:cxn modelId="{3D6EA432-1CD8-482D-BD05-B8A056AE203C}" type="presOf" srcId="{1809719F-6F6D-4BFF-9D05-F267E75B75FE}" destId="{78F9613C-2B9D-434A-833D-BB22781B1AB9}" srcOrd="0" destOrd="4" presId="urn:microsoft.com/office/officeart/2005/8/layout/vList2"/>
    <dgm:cxn modelId="{71338ADE-ADB8-474E-9943-AAD06A2CEE24}" type="presOf" srcId="{5CFF73BF-FBB5-4E5F-886F-1CA9CA9D6160}" destId="{78F9613C-2B9D-434A-833D-BB22781B1AB9}" srcOrd="0" destOrd="6" presId="urn:microsoft.com/office/officeart/2005/8/layout/vList2"/>
    <dgm:cxn modelId="{DBF445CC-ABB8-48F8-9E4A-78351F135FDB}" type="presOf" srcId="{12009A31-CB62-4F56-93FF-B50C0F1CA4D6}" destId="{78F9613C-2B9D-434A-833D-BB22781B1AB9}" srcOrd="0" destOrd="0" presId="urn:microsoft.com/office/officeart/2005/8/layout/vList2"/>
    <dgm:cxn modelId="{9477DEE7-FE33-4A49-A88E-63B0552EF5A8}" type="presOf" srcId="{2F9B7120-5492-44BD-93D6-DEF55AFDBB42}" destId="{78F9613C-2B9D-434A-833D-BB22781B1AB9}" srcOrd="0" destOrd="7" presId="urn:microsoft.com/office/officeart/2005/8/layout/vList2"/>
    <dgm:cxn modelId="{EC6CF322-425A-402E-A343-18B7BB74853D}" srcId="{2BA52D1A-0156-41DE-89C1-12181B392DFF}" destId="{CF69F9AA-7CD1-42A5-AEE2-2F288B79A854}" srcOrd="1" destOrd="0" parTransId="{736F7978-8367-4C41-ADC1-42D9EE7A0F91}" sibTransId="{89D2C3F4-2F72-4DD5-99FF-21AFACEB2ADE}"/>
    <dgm:cxn modelId="{B0098245-CD66-4026-AA62-991BE97D7A4A}" srcId="{2BA52D1A-0156-41DE-89C1-12181B392DFF}" destId="{1809719F-6F6D-4BFF-9D05-F267E75B75FE}" srcOrd="4" destOrd="0" parTransId="{7A165821-565B-4286-B4A8-15499B20E799}" sibTransId="{AADF5964-472E-46EA-BDCD-14AEDC925730}"/>
    <dgm:cxn modelId="{4491776A-767F-4714-8942-B2B5A2BC9B44}" type="presOf" srcId="{9A849123-0845-449E-BD55-3983DEEF6980}" destId="{78F9613C-2B9D-434A-833D-BB22781B1AB9}" srcOrd="0" destOrd="2" presId="urn:microsoft.com/office/officeart/2005/8/layout/vList2"/>
    <dgm:cxn modelId="{43AB9813-AD00-4982-A253-E0AF64811468}" type="presOf" srcId="{05B55061-A462-4CD9-BE20-28FE2F7D70C8}" destId="{78F9613C-2B9D-434A-833D-BB22781B1AB9}" srcOrd="0" destOrd="5" presId="urn:microsoft.com/office/officeart/2005/8/layout/vList2"/>
    <dgm:cxn modelId="{E35FABDF-A2D0-44D3-814D-DA6A5540A9E9}" type="presOf" srcId="{2BA52D1A-0156-41DE-89C1-12181B392DFF}" destId="{E94A02B9-010D-4107-B6E7-8CF609D9DE36}" srcOrd="0" destOrd="0" presId="urn:microsoft.com/office/officeart/2005/8/layout/vList2"/>
    <dgm:cxn modelId="{CF5CB891-3A02-41CB-B584-4986E6ED31EF}" srcId="{FED864BF-CBD4-4004-BB8D-86AACA8A2CE6}" destId="{629113CF-F402-4FBE-968C-430B031FCD04}" srcOrd="1" destOrd="0" parTransId="{CFEA7CFD-9554-49AB-B618-9D942A320B17}" sibTransId="{45FECF22-C2C1-451F-AB52-285FB5F12D7C}"/>
    <dgm:cxn modelId="{01A63608-6042-44D1-AE25-91BCFE948B20}" srcId="{2BA52D1A-0156-41DE-89C1-12181B392DFF}" destId="{12009A31-CB62-4F56-93FF-B50C0F1CA4D6}" srcOrd="0" destOrd="0" parTransId="{8DF5EE37-8BFE-46C4-95B2-72D35D1E7312}" sibTransId="{EA344FB9-A05A-463D-A458-7E3A2044B098}"/>
    <dgm:cxn modelId="{A7FAD0E6-6663-49CD-85DE-700976A0AD62}" type="presParOf" srcId="{CE84418C-33D0-4E17-96A1-989748D3D7CB}" destId="{E94A02B9-010D-4107-B6E7-8CF609D9DE36}" srcOrd="0" destOrd="0" presId="urn:microsoft.com/office/officeart/2005/8/layout/vList2"/>
    <dgm:cxn modelId="{FF729198-3D0D-4348-94BC-F925A8C06976}" type="presParOf" srcId="{CE84418C-33D0-4E17-96A1-989748D3D7CB}" destId="{78F9613C-2B9D-434A-833D-BB22781B1AB9}" srcOrd="1" destOrd="0" presId="urn:microsoft.com/office/officeart/2005/8/layout/vList2"/>
    <dgm:cxn modelId="{AFE2ADF5-DCB7-410E-A943-0655DB467C49}" type="presParOf" srcId="{CE84418C-33D0-4E17-96A1-989748D3D7CB}" destId="{2F83896C-DFBF-4082-B330-E053068ABF6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96822-2979-4872-BD13-2F95AB711F3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C51F5D-F236-4EEF-9D5C-1936028EFE9D}">
      <dgm:prSet phldrT="[Text]" custT="1"/>
      <dgm:spPr/>
      <dgm:t>
        <a:bodyPr/>
        <a:lstStyle/>
        <a:p>
          <a:r>
            <a:rPr lang="en-US" sz="2000" dirty="0" smtClean="0">
              <a:latin typeface="+mj-lt"/>
            </a:rPr>
            <a:t>Clinical Question 1</a:t>
          </a:r>
          <a:endParaRPr lang="en-US" sz="2000" dirty="0">
            <a:latin typeface="+mj-lt"/>
          </a:endParaRPr>
        </a:p>
      </dgm:t>
    </dgm:pt>
    <dgm:pt modelId="{51ABDBE5-11C4-40CA-A748-552E072768DC}" type="parTrans" cxnId="{AB309715-47AE-457E-97D2-BF825016137E}">
      <dgm:prSet/>
      <dgm:spPr/>
      <dgm:t>
        <a:bodyPr/>
        <a:lstStyle/>
        <a:p>
          <a:endParaRPr lang="en-US"/>
        </a:p>
      </dgm:t>
    </dgm:pt>
    <dgm:pt modelId="{E9FA36CB-A472-419A-91CE-F1EBC2F3DC49}" type="sibTrans" cxnId="{AB309715-47AE-457E-97D2-BF825016137E}">
      <dgm:prSet/>
      <dgm:spPr/>
      <dgm:t>
        <a:bodyPr/>
        <a:lstStyle/>
        <a:p>
          <a:endParaRPr lang="en-US"/>
        </a:p>
      </dgm:t>
    </dgm:pt>
    <dgm:pt modelId="{29C145D7-FC86-46E0-88FA-4DCC374284E1}">
      <dgm:prSet phldrT="[Text]" custT="1"/>
      <dgm:spPr/>
      <dgm:t>
        <a:bodyPr/>
        <a:lstStyle/>
        <a:p>
          <a:r>
            <a:rPr lang="en-US" sz="2000" dirty="0" smtClean="0">
              <a:latin typeface="+mj-lt"/>
            </a:rPr>
            <a:t>Clinical Question 2</a:t>
          </a:r>
          <a:endParaRPr lang="en-US" sz="2000" dirty="0">
            <a:latin typeface="+mj-lt"/>
          </a:endParaRPr>
        </a:p>
      </dgm:t>
    </dgm:pt>
    <dgm:pt modelId="{3811AA25-3627-460D-8810-58155B8E3749}" type="parTrans" cxnId="{10D1B53E-725D-4995-84EE-362BED9F5CD5}">
      <dgm:prSet/>
      <dgm:spPr/>
      <dgm:t>
        <a:bodyPr/>
        <a:lstStyle/>
        <a:p>
          <a:endParaRPr lang="en-US"/>
        </a:p>
      </dgm:t>
    </dgm:pt>
    <dgm:pt modelId="{F1F7CC81-A14C-491B-9F76-0F073FCC2D9E}" type="sibTrans" cxnId="{10D1B53E-725D-4995-84EE-362BED9F5CD5}">
      <dgm:prSet/>
      <dgm:spPr/>
      <dgm:t>
        <a:bodyPr/>
        <a:lstStyle/>
        <a:p>
          <a:endParaRPr lang="en-US"/>
        </a:p>
      </dgm:t>
    </dgm:pt>
    <dgm:pt modelId="{A943DC1D-AEE4-45B1-A916-13A8D6C0E654}">
      <dgm:prSet phldrT="[Text]" custT="1"/>
      <dgm:spPr/>
      <dgm:t>
        <a:bodyPr/>
        <a:lstStyle/>
        <a:p>
          <a:r>
            <a:rPr lang="en-US" sz="2000" dirty="0" smtClean="0">
              <a:latin typeface="+mj-lt"/>
            </a:rPr>
            <a:t>Therapeutic question: What is the efficacy of ventricular shunting for iNPH?</a:t>
          </a:r>
          <a:endParaRPr lang="en-US" sz="2000" dirty="0">
            <a:latin typeface="+mj-lt"/>
          </a:endParaRPr>
        </a:p>
      </dgm:t>
    </dgm:pt>
    <dgm:pt modelId="{987505FF-F5B0-45FE-84B3-815EE072DECC}" type="parTrans" cxnId="{898A2405-D811-4526-8092-3EDE9525C930}">
      <dgm:prSet/>
      <dgm:spPr/>
      <dgm:t>
        <a:bodyPr/>
        <a:lstStyle/>
        <a:p>
          <a:endParaRPr lang="en-US"/>
        </a:p>
      </dgm:t>
    </dgm:pt>
    <dgm:pt modelId="{C226E46A-3371-4001-A9BA-6F113FE3C096}" type="sibTrans" cxnId="{898A2405-D811-4526-8092-3EDE9525C930}">
      <dgm:prSet/>
      <dgm:spPr/>
      <dgm:t>
        <a:bodyPr/>
        <a:lstStyle/>
        <a:p>
          <a:endParaRPr lang="en-US"/>
        </a:p>
      </dgm:t>
    </dgm:pt>
    <dgm:pt modelId="{E0067F9F-B498-4A46-9EC7-FD79920D3F4D}">
      <dgm:prSet phldrT="[Text]" custT="1"/>
      <dgm:spPr/>
      <dgm:t>
        <a:bodyPr/>
        <a:lstStyle/>
        <a:p>
          <a:r>
            <a:rPr lang="en-US" sz="2000" dirty="0" smtClean="0">
              <a:latin typeface="+mj-lt"/>
            </a:rPr>
            <a:t>Prognostic question</a:t>
          </a:r>
          <a:r>
            <a:rPr lang="en-US" sz="2000" dirty="0" smtClean="0">
              <a:solidFill>
                <a:schemeClr val="tx1"/>
              </a:solidFill>
              <a:latin typeface="+mj-lt"/>
            </a:rPr>
            <a:t>: Are there reliable clinical or laboratory predictors of a successful outcome of shunting (efficacy and successful outcome both defined as a persistent, objectively demonstrable, and clinically meaningful improvement after shunting)? </a:t>
          </a:r>
          <a:endParaRPr lang="en-US" sz="2000" dirty="0">
            <a:solidFill>
              <a:schemeClr val="tx1"/>
            </a:solidFill>
            <a:latin typeface="+mj-lt"/>
          </a:endParaRPr>
        </a:p>
      </dgm:t>
    </dgm:pt>
    <dgm:pt modelId="{18F94861-E1ED-4E6E-97F3-DDB317F4AE5A}" type="parTrans" cxnId="{37BC21C2-CE74-4FC2-BA7E-2A1F42108A3F}">
      <dgm:prSet/>
      <dgm:spPr/>
      <dgm:t>
        <a:bodyPr/>
        <a:lstStyle/>
        <a:p>
          <a:endParaRPr lang="en-US"/>
        </a:p>
      </dgm:t>
    </dgm:pt>
    <dgm:pt modelId="{1463A11C-40B0-451B-99BC-BD71E4907633}" type="sibTrans" cxnId="{37BC21C2-CE74-4FC2-BA7E-2A1F42108A3F}">
      <dgm:prSet/>
      <dgm:spPr/>
      <dgm:t>
        <a:bodyPr/>
        <a:lstStyle/>
        <a:p>
          <a:endParaRPr lang="en-US"/>
        </a:p>
      </dgm:t>
    </dgm:pt>
    <dgm:pt modelId="{4E3ECD50-48F5-400F-A99B-45DE3E5345AB}" type="pres">
      <dgm:prSet presAssocID="{9F696822-2979-4872-BD13-2F95AB711F34}" presName="linear" presStyleCnt="0">
        <dgm:presLayoutVars>
          <dgm:dir/>
          <dgm:animLvl val="lvl"/>
          <dgm:resizeHandles val="exact"/>
        </dgm:presLayoutVars>
      </dgm:prSet>
      <dgm:spPr/>
      <dgm:t>
        <a:bodyPr/>
        <a:lstStyle/>
        <a:p>
          <a:endParaRPr lang="en-US"/>
        </a:p>
      </dgm:t>
    </dgm:pt>
    <dgm:pt modelId="{90DCB31C-F073-420C-9AA5-9CC2C516D61D}" type="pres">
      <dgm:prSet presAssocID="{7AC51F5D-F236-4EEF-9D5C-1936028EFE9D}" presName="parentLin" presStyleCnt="0"/>
      <dgm:spPr/>
    </dgm:pt>
    <dgm:pt modelId="{7AA7BE59-E108-49BB-BF1C-B909EA7452B5}" type="pres">
      <dgm:prSet presAssocID="{7AC51F5D-F236-4EEF-9D5C-1936028EFE9D}" presName="parentLeftMargin" presStyleLbl="node1" presStyleIdx="0" presStyleCnt="2"/>
      <dgm:spPr/>
      <dgm:t>
        <a:bodyPr/>
        <a:lstStyle/>
        <a:p>
          <a:endParaRPr lang="en-US"/>
        </a:p>
      </dgm:t>
    </dgm:pt>
    <dgm:pt modelId="{71F02482-B664-492A-B95D-F10A5BFCA8A3}" type="pres">
      <dgm:prSet presAssocID="{7AC51F5D-F236-4EEF-9D5C-1936028EFE9D}" presName="parentText" presStyleLbl="node1" presStyleIdx="0" presStyleCnt="2">
        <dgm:presLayoutVars>
          <dgm:chMax val="0"/>
          <dgm:bulletEnabled val="1"/>
        </dgm:presLayoutVars>
      </dgm:prSet>
      <dgm:spPr/>
      <dgm:t>
        <a:bodyPr/>
        <a:lstStyle/>
        <a:p>
          <a:endParaRPr lang="en-US"/>
        </a:p>
      </dgm:t>
    </dgm:pt>
    <dgm:pt modelId="{CBF396DB-ACCC-4AA8-8B31-9DA7DFDDD4FF}" type="pres">
      <dgm:prSet presAssocID="{7AC51F5D-F236-4EEF-9D5C-1936028EFE9D}" presName="negativeSpace" presStyleCnt="0"/>
      <dgm:spPr/>
    </dgm:pt>
    <dgm:pt modelId="{03396547-E848-4223-855A-FBCD54E3CAFD}" type="pres">
      <dgm:prSet presAssocID="{7AC51F5D-F236-4EEF-9D5C-1936028EFE9D}" presName="childText" presStyleLbl="conFgAcc1" presStyleIdx="0" presStyleCnt="2">
        <dgm:presLayoutVars>
          <dgm:bulletEnabled val="1"/>
        </dgm:presLayoutVars>
      </dgm:prSet>
      <dgm:spPr/>
      <dgm:t>
        <a:bodyPr/>
        <a:lstStyle/>
        <a:p>
          <a:endParaRPr lang="en-US"/>
        </a:p>
      </dgm:t>
    </dgm:pt>
    <dgm:pt modelId="{8D07C2E9-71A8-4BBF-AE7B-2FD0BEF21221}" type="pres">
      <dgm:prSet presAssocID="{E9FA36CB-A472-419A-91CE-F1EBC2F3DC49}" presName="spaceBetweenRectangles" presStyleCnt="0"/>
      <dgm:spPr/>
    </dgm:pt>
    <dgm:pt modelId="{2DA28772-E054-4C22-B551-4B3D3170BEF3}" type="pres">
      <dgm:prSet presAssocID="{29C145D7-FC86-46E0-88FA-4DCC374284E1}" presName="parentLin" presStyleCnt="0"/>
      <dgm:spPr/>
    </dgm:pt>
    <dgm:pt modelId="{D71261D5-82E8-4354-931D-1F584B7FB823}" type="pres">
      <dgm:prSet presAssocID="{29C145D7-FC86-46E0-88FA-4DCC374284E1}" presName="parentLeftMargin" presStyleLbl="node1" presStyleIdx="0" presStyleCnt="2"/>
      <dgm:spPr/>
      <dgm:t>
        <a:bodyPr/>
        <a:lstStyle/>
        <a:p>
          <a:endParaRPr lang="en-US"/>
        </a:p>
      </dgm:t>
    </dgm:pt>
    <dgm:pt modelId="{ECFB342C-6631-478E-9705-F58BDF4F633A}" type="pres">
      <dgm:prSet presAssocID="{29C145D7-FC86-46E0-88FA-4DCC374284E1}" presName="parentText" presStyleLbl="node1" presStyleIdx="1" presStyleCnt="2">
        <dgm:presLayoutVars>
          <dgm:chMax val="0"/>
          <dgm:bulletEnabled val="1"/>
        </dgm:presLayoutVars>
      </dgm:prSet>
      <dgm:spPr/>
      <dgm:t>
        <a:bodyPr/>
        <a:lstStyle/>
        <a:p>
          <a:endParaRPr lang="en-US"/>
        </a:p>
      </dgm:t>
    </dgm:pt>
    <dgm:pt modelId="{E3D9CB22-259D-4B91-85F0-F16AC86930CF}" type="pres">
      <dgm:prSet presAssocID="{29C145D7-FC86-46E0-88FA-4DCC374284E1}" presName="negativeSpace" presStyleCnt="0"/>
      <dgm:spPr/>
    </dgm:pt>
    <dgm:pt modelId="{5C0D1215-0E01-49A4-8F60-452E4D9FC916}" type="pres">
      <dgm:prSet presAssocID="{29C145D7-FC86-46E0-88FA-4DCC374284E1}" presName="childText" presStyleLbl="conFgAcc1" presStyleIdx="1" presStyleCnt="2">
        <dgm:presLayoutVars>
          <dgm:bulletEnabled val="1"/>
        </dgm:presLayoutVars>
      </dgm:prSet>
      <dgm:spPr/>
      <dgm:t>
        <a:bodyPr/>
        <a:lstStyle/>
        <a:p>
          <a:endParaRPr lang="en-US"/>
        </a:p>
      </dgm:t>
    </dgm:pt>
  </dgm:ptLst>
  <dgm:cxnLst>
    <dgm:cxn modelId="{64EBA414-4FE1-443D-A222-8F3C6D7E8A03}" type="presOf" srcId="{7AC51F5D-F236-4EEF-9D5C-1936028EFE9D}" destId="{71F02482-B664-492A-B95D-F10A5BFCA8A3}" srcOrd="1" destOrd="0" presId="urn:microsoft.com/office/officeart/2005/8/layout/list1"/>
    <dgm:cxn modelId="{AB309715-47AE-457E-97D2-BF825016137E}" srcId="{9F696822-2979-4872-BD13-2F95AB711F34}" destId="{7AC51F5D-F236-4EEF-9D5C-1936028EFE9D}" srcOrd="0" destOrd="0" parTransId="{51ABDBE5-11C4-40CA-A748-552E072768DC}" sibTransId="{E9FA36CB-A472-419A-91CE-F1EBC2F3DC49}"/>
    <dgm:cxn modelId="{495BC799-93F0-4B63-AAF4-C5471C52ABEE}" type="presOf" srcId="{29C145D7-FC86-46E0-88FA-4DCC374284E1}" destId="{ECFB342C-6631-478E-9705-F58BDF4F633A}" srcOrd="1" destOrd="0" presId="urn:microsoft.com/office/officeart/2005/8/layout/list1"/>
    <dgm:cxn modelId="{37BC21C2-CE74-4FC2-BA7E-2A1F42108A3F}" srcId="{29C145D7-FC86-46E0-88FA-4DCC374284E1}" destId="{E0067F9F-B498-4A46-9EC7-FD79920D3F4D}" srcOrd="0" destOrd="0" parTransId="{18F94861-E1ED-4E6E-97F3-DDB317F4AE5A}" sibTransId="{1463A11C-40B0-451B-99BC-BD71E4907633}"/>
    <dgm:cxn modelId="{2128C019-68F9-4E2F-8BCD-485F7ED99C6B}" type="presOf" srcId="{E0067F9F-B498-4A46-9EC7-FD79920D3F4D}" destId="{5C0D1215-0E01-49A4-8F60-452E4D9FC916}" srcOrd="0" destOrd="0" presId="urn:microsoft.com/office/officeart/2005/8/layout/list1"/>
    <dgm:cxn modelId="{3B01C238-B21F-4FD1-A515-E73AEF5940CD}" type="presOf" srcId="{A943DC1D-AEE4-45B1-A916-13A8D6C0E654}" destId="{03396547-E848-4223-855A-FBCD54E3CAFD}" srcOrd="0" destOrd="0" presId="urn:microsoft.com/office/officeart/2005/8/layout/list1"/>
    <dgm:cxn modelId="{41FA9EF0-71EF-4401-A823-93632610EED6}" type="presOf" srcId="{29C145D7-FC86-46E0-88FA-4DCC374284E1}" destId="{D71261D5-82E8-4354-931D-1F584B7FB823}" srcOrd="0" destOrd="0" presId="urn:microsoft.com/office/officeart/2005/8/layout/list1"/>
    <dgm:cxn modelId="{10D1B53E-725D-4995-84EE-362BED9F5CD5}" srcId="{9F696822-2979-4872-BD13-2F95AB711F34}" destId="{29C145D7-FC86-46E0-88FA-4DCC374284E1}" srcOrd="1" destOrd="0" parTransId="{3811AA25-3627-460D-8810-58155B8E3749}" sibTransId="{F1F7CC81-A14C-491B-9F76-0F073FCC2D9E}"/>
    <dgm:cxn modelId="{898A2405-D811-4526-8092-3EDE9525C930}" srcId="{7AC51F5D-F236-4EEF-9D5C-1936028EFE9D}" destId="{A943DC1D-AEE4-45B1-A916-13A8D6C0E654}" srcOrd="0" destOrd="0" parTransId="{987505FF-F5B0-45FE-84B3-815EE072DECC}" sibTransId="{C226E46A-3371-4001-A9BA-6F113FE3C096}"/>
    <dgm:cxn modelId="{16C16DAD-4BFB-431B-8577-DC005531F5EB}" type="presOf" srcId="{9F696822-2979-4872-BD13-2F95AB711F34}" destId="{4E3ECD50-48F5-400F-A99B-45DE3E5345AB}" srcOrd="0" destOrd="0" presId="urn:microsoft.com/office/officeart/2005/8/layout/list1"/>
    <dgm:cxn modelId="{74E9A4C2-8574-492B-87D4-FFDFC576FAB1}" type="presOf" srcId="{7AC51F5D-F236-4EEF-9D5C-1936028EFE9D}" destId="{7AA7BE59-E108-49BB-BF1C-B909EA7452B5}" srcOrd="0" destOrd="0" presId="urn:microsoft.com/office/officeart/2005/8/layout/list1"/>
    <dgm:cxn modelId="{97D4140B-DCE8-4D13-9818-93645C8DF233}" type="presParOf" srcId="{4E3ECD50-48F5-400F-A99B-45DE3E5345AB}" destId="{90DCB31C-F073-420C-9AA5-9CC2C516D61D}" srcOrd="0" destOrd="0" presId="urn:microsoft.com/office/officeart/2005/8/layout/list1"/>
    <dgm:cxn modelId="{9F8D36E2-1815-4094-A080-AAD15D55119E}" type="presParOf" srcId="{90DCB31C-F073-420C-9AA5-9CC2C516D61D}" destId="{7AA7BE59-E108-49BB-BF1C-B909EA7452B5}" srcOrd="0" destOrd="0" presId="urn:microsoft.com/office/officeart/2005/8/layout/list1"/>
    <dgm:cxn modelId="{1E27BEF2-BBEF-4ED7-81D0-D583240C0A1A}" type="presParOf" srcId="{90DCB31C-F073-420C-9AA5-9CC2C516D61D}" destId="{71F02482-B664-492A-B95D-F10A5BFCA8A3}" srcOrd="1" destOrd="0" presId="urn:microsoft.com/office/officeart/2005/8/layout/list1"/>
    <dgm:cxn modelId="{26D604BD-E6CD-4E8D-BA19-6B0C46B8ACD3}" type="presParOf" srcId="{4E3ECD50-48F5-400F-A99B-45DE3E5345AB}" destId="{CBF396DB-ACCC-4AA8-8B31-9DA7DFDDD4FF}" srcOrd="1" destOrd="0" presId="urn:microsoft.com/office/officeart/2005/8/layout/list1"/>
    <dgm:cxn modelId="{C76DE38F-1D83-4EC2-842D-AB3DE5EB18AA}" type="presParOf" srcId="{4E3ECD50-48F5-400F-A99B-45DE3E5345AB}" destId="{03396547-E848-4223-855A-FBCD54E3CAFD}" srcOrd="2" destOrd="0" presId="urn:microsoft.com/office/officeart/2005/8/layout/list1"/>
    <dgm:cxn modelId="{6BB5F364-EF41-4A0B-81CB-BDEE7BA93EBC}" type="presParOf" srcId="{4E3ECD50-48F5-400F-A99B-45DE3E5345AB}" destId="{8D07C2E9-71A8-4BBF-AE7B-2FD0BEF21221}" srcOrd="3" destOrd="0" presId="urn:microsoft.com/office/officeart/2005/8/layout/list1"/>
    <dgm:cxn modelId="{926563D1-2255-44F7-9BD8-93D18278B69A}" type="presParOf" srcId="{4E3ECD50-48F5-400F-A99B-45DE3E5345AB}" destId="{2DA28772-E054-4C22-B551-4B3D3170BEF3}" srcOrd="4" destOrd="0" presId="urn:microsoft.com/office/officeart/2005/8/layout/list1"/>
    <dgm:cxn modelId="{395C81E0-7F88-4F19-99FB-907826C02BB2}" type="presParOf" srcId="{2DA28772-E054-4C22-B551-4B3D3170BEF3}" destId="{D71261D5-82E8-4354-931D-1F584B7FB823}" srcOrd="0" destOrd="0" presId="urn:microsoft.com/office/officeart/2005/8/layout/list1"/>
    <dgm:cxn modelId="{B029B0D6-29E3-489B-93EA-EA90FF8E04BA}" type="presParOf" srcId="{2DA28772-E054-4C22-B551-4B3D3170BEF3}" destId="{ECFB342C-6631-478E-9705-F58BDF4F633A}" srcOrd="1" destOrd="0" presId="urn:microsoft.com/office/officeart/2005/8/layout/list1"/>
    <dgm:cxn modelId="{24A3B413-F84C-4649-B51D-14914156DF50}" type="presParOf" srcId="{4E3ECD50-48F5-400F-A99B-45DE3E5345AB}" destId="{E3D9CB22-259D-4B91-85F0-F16AC86930CF}" srcOrd="5" destOrd="0" presId="urn:microsoft.com/office/officeart/2005/8/layout/list1"/>
    <dgm:cxn modelId="{A2CC18F5-349F-4D10-93FC-C7B81D35B51F}" type="presParOf" srcId="{4E3ECD50-48F5-400F-A99B-45DE3E5345AB}" destId="{5C0D1215-0E01-49A4-8F60-452E4D9FC91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B0202-0B7D-45DB-A227-E7D4C555A4EB}" type="doc">
      <dgm:prSet loTypeId="urn:microsoft.com/office/officeart/2009/3/layout/PlusandMinus" loCatId="relationship" qsTypeId="urn:microsoft.com/office/officeart/2005/8/quickstyle/simple2" qsCatId="simple" csTypeId="urn:microsoft.com/office/officeart/2005/8/colors/accent1_2" csCatId="accent1" phldr="1"/>
      <dgm:spPr/>
      <dgm:t>
        <a:bodyPr/>
        <a:lstStyle/>
        <a:p>
          <a:endParaRPr lang="en-US"/>
        </a:p>
      </dgm:t>
    </dgm:pt>
    <dgm:pt modelId="{90BB9C88-AD2E-4B9D-AC58-05C066CC141C}">
      <dgm:prSet/>
      <dgm:spPr/>
      <dgm:t>
        <a:bodyPr/>
        <a:lstStyle/>
        <a:p>
          <a:pPr rtl="0"/>
          <a:r>
            <a:rPr lang="en-US" b="1" dirty="0" smtClean="0"/>
            <a:t>Exclusion criteria</a:t>
          </a:r>
          <a:r>
            <a:rPr lang="en-US" dirty="0" smtClean="0"/>
            <a:t>:</a:t>
          </a:r>
          <a:endParaRPr lang="en-US" dirty="0"/>
        </a:p>
      </dgm:t>
    </dgm:pt>
    <dgm:pt modelId="{0E3BF897-5D90-43CE-A35F-DAFEC07C1D7F}" type="parTrans" cxnId="{5F0270CC-CC6E-4028-A158-A48EC8301142}">
      <dgm:prSet/>
      <dgm:spPr/>
      <dgm:t>
        <a:bodyPr/>
        <a:lstStyle/>
        <a:p>
          <a:endParaRPr lang="en-US"/>
        </a:p>
      </dgm:t>
    </dgm:pt>
    <dgm:pt modelId="{8C806ACF-7198-4346-B5A7-119876E53849}" type="sibTrans" cxnId="{5F0270CC-CC6E-4028-A158-A48EC8301142}">
      <dgm:prSet/>
      <dgm:spPr/>
      <dgm:t>
        <a:bodyPr/>
        <a:lstStyle/>
        <a:p>
          <a:endParaRPr lang="en-US"/>
        </a:p>
      </dgm:t>
    </dgm:pt>
    <dgm:pt modelId="{07A9357D-E170-47E8-8092-D6133CB89C2B}">
      <dgm:prSet/>
      <dgm:spPr/>
      <dgm:t>
        <a:bodyPr/>
        <a:lstStyle/>
        <a:p>
          <a:pPr rtl="0"/>
          <a:r>
            <a:rPr lang="en-US" b="1" dirty="0" smtClean="0"/>
            <a:t>Inclusion criteria</a:t>
          </a:r>
          <a:r>
            <a:rPr lang="en-US" dirty="0" smtClean="0"/>
            <a:t>:</a:t>
          </a:r>
          <a:endParaRPr lang="en-US" dirty="0"/>
        </a:p>
      </dgm:t>
    </dgm:pt>
    <dgm:pt modelId="{4FF14548-6375-4E8A-AC05-C32D5F15EF2E}" type="parTrans" cxnId="{CCDBC28B-53A4-4F3D-9BAA-3FBCA83ADFB1}">
      <dgm:prSet/>
      <dgm:spPr/>
      <dgm:t>
        <a:bodyPr/>
        <a:lstStyle/>
        <a:p>
          <a:endParaRPr lang="en-US"/>
        </a:p>
      </dgm:t>
    </dgm:pt>
    <dgm:pt modelId="{9375B1A4-DE6C-46D5-BFE2-5FB798905FE7}" type="sibTrans" cxnId="{CCDBC28B-53A4-4F3D-9BAA-3FBCA83ADFB1}">
      <dgm:prSet/>
      <dgm:spPr/>
      <dgm:t>
        <a:bodyPr/>
        <a:lstStyle/>
        <a:p>
          <a:endParaRPr lang="en-US"/>
        </a:p>
      </dgm:t>
    </dgm:pt>
    <dgm:pt modelId="{07D21D84-BAA4-4ACE-93D2-182CBB2D2F9F}">
      <dgm:prSet/>
      <dgm:spPr/>
      <dgm:t>
        <a:bodyPr/>
        <a:lstStyle/>
        <a:p>
          <a:pPr rtl="0"/>
          <a:r>
            <a:rPr lang="en-US" dirty="0" smtClean="0"/>
            <a:t>Cohort studies</a:t>
          </a:r>
          <a:endParaRPr lang="en-US" dirty="0"/>
        </a:p>
      </dgm:t>
    </dgm:pt>
    <dgm:pt modelId="{C77C270C-36BB-4F26-B483-11076FAA5DB6}" type="parTrans" cxnId="{0E1F50F2-A022-4A3D-8456-4247690CD69E}">
      <dgm:prSet/>
      <dgm:spPr/>
      <dgm:t>
        <a:bodyPr/>
        <a:lstStyle/>
        <a:p>
          <a:endParaRPr lang="en-US"/>
        </a:p>
      </dgm:t>
    </dgm:pt>
    <dgm:pt modelId="{906C2790-3179-48BB-9E69-E93A4BEF64DC}" type="sibTrans" cxnId="{0E1F50F2-A022-4A3D-8456-4247690CD69E}">
      <dgm:prSet/>
      <dgm:spPr/>
      <dgm:t>
        <a:bodyPr/>
        <a:lstStyle/>
        <a:p>
          <a:endParaRPr lang="en-US"/>
        </a:p>
      </dgm:t>
    </dgm:pt>
    <dgm:pt modelId="{3A28B960-0268-4326-AD3B-C0F98898D190}">
      <dgm:prSet/>
      <dgm:spPr/>
      <dgm:t>
        <a:bodyPr/>
        <a:lstStyle/>
        <a:p>
          <a:pPr rtl="0"/>
          <a:r>
            <a:rPr lang="en-US" dirty="0" smtClean="0"/>
            <a:t>Case-control studies</a:t>
          </a:r>
          <a:endParaRPr lang="en-US" dirty="0"/>
        </a:p>
      </dgm:t>
    </dgm:pt>
    <dgm:pt modelId="{15AC85BB-75EA-400A-BDE5-59B66CC2E641}" type="parTrans" cxnId="{AF60E87A-F1E7-4F73-9B3F-A6381396F7F7}">
      <dgm:prSet/>
      <dgm:spPr/>
      <dgm:t>
        <a:bodyPr/>
        <a:lstStyle/>
        <a:p>
          <a:endParaRPr lang="en-US"/>
        </a:p>
      </dgm:t>
    </dgm:pt>
    <dgm:pt modelId="{27764B5C-295B-4931-A3A1-5B44DB378C45}" type="sibTrans" cxnId="{AF60E87A-F1E7-4F73-9B3F-A6381396F7F7}">
      <dgm:prSet/>
      <dgm:spPr/>
      <dgm:t>
        <a:bodyPr/>
        <a:lstStyle/>
        <a:p>
          <a:endParaRPr lang="en-US"/>
        </a:p>
      </dgm:t>
    </dgm:pt>
    <dgm:pt modelId="{981785A3-A03D-4423-80E1-C657408F92F6}">
      <dgm:prSet/>
      <dgm:spPr/>
      <dgm:t>
        <a:bodyPr/>
        <a:lstStyle/>
        <a:p>
          <a:pPr rtl="0"/>
          <a:r>
            <a:rPr lang="en-US" dirty="0" smtClean="0"/>
            <a:t>Case series</a:t>
          </a:r>
          <a:endParaRPr lang="en-US" dirty="0"/>
        </a:p>
      </dgm:t>
    </dgm:pt>
    <dgm:pt modelId="{C8F4726A-874A-4801-9AE9-7A28AC94FCB8}" type="parTrans" cxnId="{416F5564-C88F-45D2-BA6F-18D491367F47}">
      <dgm:prSet/>
      <dgm:spPr/>
      <dgm:t>
        <a:bodyPr/>
        <a:lstStyle/>
        <a:p>
          <a:endParaRPr lang="en-US"/>
        </a:p>
      </dgm:t>
    </dgm:pt>
    <dgm:pt modelId="{32F28018-2034-414F-BBDE-FB7F7F9D8BF7}" type="sibTrans" cxnId="{416F5564-C88F-45D2-BA6F-18D491367F47}">
      <dgm:prSet/>
      <dgm:spPr/>
      <dgm:t>
        <a:bodyPr/>
        <a:lstStyle/>
        <a:p>
          <a:endParaRPr lang="en-US"/>
        </a:p>
      </dgm:t>
    </dgm:pt>
    <dgm:pt modelId="{971B1A10-D8A7-4B24-8B15-004B2491B4B1}">
      <dgm:prSet/>
      <dgm:spPr/>
      <dgm:t>
        <a:bodyPr/>
        <a:lstStyle/>
        <a:p>
          <a:pPr rtl="0"/>
          <a:r>
            <a:rPr lang="en-US" dirty="0" smtClean="0"/>
            <a:t>Case reports, editorials, meta-analyses, review articles, duplicative reports</a:t>
          </a:r>
          <a:endParaRPr lang="en-US" dirty="0"/>
        </a:p>
      </dgm:t>
    </dgm:pt>
    <dgm:pt modelId="{D19B30AD-EFA9-41D5-AAD6-914A44CF0D97}" type="parTrans" cxnId="{66739240-CFB3-4623-A7FE-B0C7B7A16EC3}">
      <dgm:prSet/>
      <dgm:spPr/>
      <dgm:t>
        <a:bodyPr/>
        <a:lstStyle/>
        <a:p>
          <a:endParaRPr lang="en-US"/>
        </a:p>
      </dgm:t>
    </dgm:pt>
    <dgm:pt modelId="{ECDB5604-A6A2-4881-A9A1-75DD0AE8CE51}" type="sibTrans" cxnId="{66739240-CFB3-4623-A7FE-B0C7B7A16EC3}">
      <dgm:prSet/>
      <dgm:spPr/>
      <dgm:t>
        <a:bodyPr/>
        <a:lstStyle/>
        <a:p>
          <a:endParaRPr lang="en-US"/>
        </a:p>
      </dgm:t>
    </dgm:pt>
    <dgm:pt modelId="{38E8122C-FA91-42BF-BA77-D685BE7D374A}">
      <dgm:prSet/>
      <dgm:spPr/>
      <dgm:t>
        <a:bodyPr/>
        <a:lstStyle/>
        <a:p>
          <a:pPr rtl="0"/>
          <a:r>
            <a:rPr lang="en-US" dirty="0" smtClean="0"/>
            <a:t>&lt;10 patients with </a:t>
          </a:r>
          <a:r>
            <a:rPr lang="en-US" dirty="0" err="1" smtClean="0"/>
            <a:t>iNPH</a:t>
          </a:r>
          <a:r>
            <a:rPr lang="en-US" dirty="0" smtClean="0"/>
            <a:t>/suspected </a:t>
          </a:r>
          <a:r>
            <a:rPr lang="en-US" dirty="0" err="1" smtClean="0"/>
            <a:t>iNPH</a:t>
          </a:r>
          <a:endParaRPr lang="en-US" dirty="0"/>
        </a:p>
      </dgm:t>
    </dgm:pt>
    <dgm:pt modelId="{9EE61D8F-E592-459E-8615-C8DE3DD8F4EC}" type="parTrans" cxnId="{1E549C81-6777-4D89-A5C2-211E8A16097B}">
      <dgm:prSet/>
      <dgm:spPr/>
      <dgm:t>
        <a:bodyPr/>
        <a:lstStyle/>
        <a:p>
          <a:endParaRPr lang="en-US"/>
        </a:p>
      </dgm:t>
    </dgm:pt>
    <dgm:pt modelId="{BEB8E231-11B7-455B-B262-1B9BDAF5F9A2}" type="sibTrans" cxnId="{1E549C81-6777-4D89-A5C2-211E8A16097B}">
      <dgm:prSet/>
      <dgm:spPr/>
      <dgm:t>
        <a:bodyPr/>
        <a:lstStyle/>
        <a:p>
          <a:endParaRPr lang="en-US"/>
        </a:p>
      </dgm:t>
    </dgm:pt>
    <dgm:pt modelId="{CD299ED2-A8EA-4D20-A7D1-EBEB3042F826}">
      <dgm:prSet/>
      <dgm:spPr/>
      <dgm:t>
        <a:bodyPr/>
        <a:lstStyle/>
        <a:p>
          <a:pPr rtl="0"/>
          <a:r>
            <a:rPr lang="en-US" dirty="0" smtClean="0"/>
            <a:t>Used no comparison group</a:t>
          </a:r>
          <a:endParaRPr lang="en-US" dirty="0"/>
        </a:p>
      </dgm:t>
    </dgm:pt>
    <dgm:pt modelId="{ECC83173-61EA-465D-9724-23138DEB0423}" type="parTrans" cxnId="{F7B14121-DD74-46FC-987E-301609EA7441}">
      <dgm:prSet/>
      <dgm:spPr/>
      <dgm:t>
        <a:bodyPr/>
        <a:lstStyle/>
        <a:p>
          <a:endParaRPr lang="en-US"/>
        </a:p>
      </dgm:t>
    </dgm:pt>
    <dgm:pt modelId="{E30F5596-C67B-4C4E-B208-8847AA47F9D8}" type="sibTrans" cxnId="{F7B14121-DD74-46FC-987E-301609EA7441}">
      <dgm:prSet/>
      <dgm:spPr/>
      <dgm:t>
        <a:bodyPr/>
        <a:lstStyle/>
        <a:p>
          <a:endParaRPr lang="en-US"/>
        </a:p>
      </dgm:t>
    </dgm:pt>
    <dgm:pt modelId="{E11BF67C-A63B-4C5B-A1F4-A2A9E162228C}">
      <dgm:prSet/>
      <dgm:spPr/>
      <dgm:t>
        <a:bodyPr/>
        <a:lstStyle/>
        <a:p>
          <a:pPr rtl="0"/>
          <a:r>
            <a:rPr lang="en-US" dirty="0" smtClean="0"/>
            <a:t>Examined only secondary NPH</a:t>
          </a:r>
          <a:endParaRPr lang="en-US" dirty="0"/>
        </a:p>
      </dgm:t>
    </dgm:pt>
    <dgm:pt modelId="{5D0CD193-F5AE-4EA7-A2D9-E2DE63FD6FF2}" type="parTrans" cxnId="{2ADCAC5C-10DC-4D82-93DD-C9CA000FDDF2}">
      <dgm:prSet/>
      <dgm:spPr/>
      <dgm:t>
        <a:bodyPr/>
        <a:lstStyle/>
        <a:p>
          <a:endParaRPr lang="en-US"/>
        </a:p>
      </dgm:t>
    </dgm:pt>
    <dgm:pt modelId="{1367B17B-16E9-42FE-B9E4-00A060315191}" type="sibTrans" cxnId="{2ADCAC5C-10DC-4D82-93DD-C9CA000FDDF2}">
      <dgm:prSet/>
      <dgm:spPr/>
      <dgm:t>
        <a:bodyPr/>
        <a:lstStyle/>
        <a:p>
          <a:endParaRPr lang="en-US"/>
        </a:p>
      </dgm:t>
    </dgm:pt>
    <dgm:pt modelId="{BC3D68CF-F00C-4448-923E-E3384C494D4D}">
      <dgm:prSet/>
      <dgm:spPr/>
      <dgm:t>
        <a:bodyPr/>
        <a:lstStyle/>
        <a:p>
          <a:pPr rtl="0"/>
          <a:r>
            <a:rPr lang="en-US" dirty="0" smtClean="0"/>
            <a:t>Followed patients for response to therapy for &lt;3 months</a:t>
          </a:r>
          <a:endParaRPr lang="en-US" dirty="0"/>
        </a:p>
      </dgm:t>
    </dgm:pt>
    <dgm:pt modelId="{34810EC9-49D1-46BF-9BE2-A8A20D187EA1}" type="parTrans" cxnId="{373C3675-6BD5-4ADD-99CE-13F32B86000B}">
      <dgm:prSet/>
      <dgm:spPr/>
      <dgm:t>
        <a:bodyPr/>
        <a:lstStyle/>
        <a:p>
          <a:endParaRPr lang="en-US"/>
        </a:p>
      </dgm:t>
    </dgm:pt>
    <dgm:pt modelId="{955883F4-2C22-4479-B1D7-1B01622FAD5D}" type="sibTrans" cxnId="{373C3675-6BD5-4ADD-99CE-13F32B86000B}">
      <dgm:prSet/>
      <dgm:spPr/>
      <dgm:t>
        <a:bodyPr/>
        <a:lstStyle/>
        <a:p>
          <a:endParaRPr lang="en-US"/>
        </a:p>
      </dgm:t>
    </dgm:pt>
    <dgm:pt modelId="{55750391-F6FF-4AFB-931F-CD349DE13BA4}">
      <dgm:prSet/>
      <dgm:spPr/>
      <dgm:t>
        <a:bodyPr/>
        <a:lstStyle/>
        <a:p>
          <a:pPr rtl="0"/>
          <a:endParaRPr lang="en-US" dirty="0"/>
        </a:p>
      </dgm:t>
    </dgm:pt>
    <dgm:pt modelId="{302C66FA-F8FF-4DB6-9E10-B86ED46D2061}" type="parTrans" cxnId="{F3FE668C-98C0-4B02-8A63-9B89D4B9D2FE}">
      <dgm:prSet/>
      <dgm:spPr/>
      <dgm:t>
        <a:bodyPr/>
        <a:lstStyle/>
        <a:p>
          <a:endParaRPr lang="en-US"/>
        </a:p>
      </dgm:t>
    </dgm:pt>
    <dgm:pt modelId="{447B4C75-A39C-4E93-9603-4717431A9017}" type="sibTrans" cxnId="{F3FE668C-98C0-4B02-8A63-9B89D4B9D2FE}">
      <dgm:prSet/>
      <dgm:spPr/>
      <dgm:t>
        <a:bodyPr/>
        <a:lstStyle/>
        <a:p>
          <a:endParaRPr lang="en-US"/>
        </a:p>
      </dgm:t>
    </dgm:pt>
    <dgm:pt modelId="{E251BC66-99E2-4E7F-A879-966B265CA35F}">
      <dgm:prSet/>
      <dgm:spPr/>
      <dgm:t>
        <a:bodyPr/>
        <a:lstStyle/>
        <a:p>
          <a:pPr rtl="0"/>
          <a:r>
            <a:rPr lang="en-US" dirty="0" smtClean="0"/>
            <a:t>English-language publications</a:t>
          </a:r>
          <a:endParaRPr lang="en-US" dirty="0"/>
        </a:p>
      </dgm:t>
    </dgm:pt>
    <dgm:pt modelId="{1E527774-9F1D-4F9C-91A1-710960DF5531}" type="sibTrans" cxnId="{076548C6-C4E3-4727-8D35-6AFFF4645E7A}">
      <dgm:prSet/>
      <dgm:spPr/>
      <dgm:t>
        <a:bodyPr/>
        <a:lstStyle/>
        <a:p>
          <a:endParaRPr lang="en-US"/>
        </a:p>
      </dgm:t>
    </dgm:pt>
    <dgm:pt modelId="{564204A7-64C3-462F-A7FF-3BF2CB33EF69}" type="parTrans" cxnId="{076548C6-C4E3-4727-8D35-6AFFF4645E7A}">
      <dgm:prSet/>
      <dgm:spPr/>
      <dgm:t>
        <a:bodyPr/>
        <a:lstStyle/>
        <a:p>
          <a:endParaRPr lang="en-US"/>
        </a:p>
      </dgm:t>
    </dgm:pt>
    <dgm:pt modelId="{78482E2D-8861-41A1-A491-A83BA336A81F}" type="pres">
      <dgm:prSet presAssocID="{E7BB0202-0B7D-45DB-A227-E7D4C555A4EB}" presName="Name0" presStyleCnt="0">
        <dgm:presLayoutVars>
          <dgm:chMax val="2"/>
          <dgm:chPref val="2"/>
          <dgm:dir/>
          <dgm:animOne/>
          <dgm:resizeHandles val="exact"/>
        </dgm:presLayoutVars>
      </dgm:prSet>
      <dgm:spPr/>
      <dgm:t>
        <a:bodyPr/>
        <a:lstStyle/>
        <a:p>
          <a:endParaRPr lang="en-US"/>
        </a:p>
      </dgm:t>
    </dgm:pt>
    <dgm:pt modelId="{887DDB83-E0B0-4B4A-A5FC-B03308D6582A}" type="pres">
      <dgm:prSet presAssocID="{E7BB0202-0B7D-45DB-A227-E7D4C555A4EB}" presName="Background" presStyleLbl="bgImgPlace1" presStyleIdx="0" presStyleCnt="1" custLinFactNeighborX="-1783" custLinFactNeighborY="2880"/>
      <dgm:spPr/>
    </dgm:pt>
    <dgm:pt modelId="{172E09B9-6946-414B-9DD5-F367E820FC39}" type="pres">
      <dgm:prSet presAssocID="{E7BB0202-0B7D-45DB-A227-E7D4C555A4EB}" presName="ParentText1" presStyleLbl="revTx" presStyleIdx="0" presStyleCnt="2" custLinFactNeighborX="768" custLinFactNeighborY="-1613">
        <dgm:presLayoutVars>
          <dgm:chMax val="0"/>
          <dgm:chPref val="0"/>
          <dgm:bulletEnabled val="1"/>
        </dgm:presLayoutVars>
      </dgm:prSet>
      <dgm:spPr/>
      <dgm:t>
        <a:bodyPr/>
        <a:lstStyle/>
        <a:p>
          <a:endParaRPr lang="en-US"/>
        </a:p>
      </dgm:t>
    </dgm:pt>
    <dgm:pt modelId="{7185CDED-4CEB-4645-BEBD-5504636DD163}" type="pres">
      <dgm:prSet presAssocID="{E7BB0202-0B7D-45DB-A227-E7D4C555A4EB}" presName="ParentText2" presStyleLbl="revTx" presStyleIdx="1" presStyleCnt="2" custLinFactNeighborX="1536" custLinFactNeighborY="-2017">
        <dgm:presLayoutVars>
          <dgm:chMax val="0"/>
          <dgm:chPref val="0"/>
          <dgm:bulletEnabled val="1"/>
        </dgm:presLayoutVars>
      </dgm:prSet>
      <dgm:spPr/>
      <dgm:t>
        <a:bodyPr/>
        <a:lstStyle/>
        <a:p>
          <a:endParaRPr lang="en-US"/>
        </a:p>
      </dgm:t>
    </dgm:pt>
    <dgm:pt modelId="{F194D3BC-DA40-41C0-AD32-06ECB1ACCB69}" type="pres">
      <dgm:prSet presAssocID="{E7BB0202-0B7D-45DB-A227-E7D4C555A4EB}" presName="Plus" presStyleLbl="alignNode1" presStyleIdx="0" presStyleCnt="2" custScaleX="75132" custScaleY="75132" custLinFactNeighborY="5080"/>
      <dgm:spPr/>
    </dgm:pt>
    <dgm:pt modelId="{421D8C02-203B-4058-82DB-2E5AC76528E2}" type="pres">
      <dgm:prSet presAssocID="{E7BB0202-0B7D-45DB-A227-E7D4C555A4EB}" presName="Minus" presStyleLbl="alignNode1" presStyleIdx="1" presStyleCnt="2" custScaleX="75132" custScaleY="75132" custLinFactNeighborY="11808"/>
      <dgm:spPr/>
    </dgm:pt>
    <dgm:pt modelId="{AA3BEA2A-5776-4C60-B79A-AC2985044ADB}" type="pres">
      <dgm:prSet presAssocID="{E7BB0202-0B7D-45DB-A227-E7D4C555A4EB}" presName="Divider" presStyleLbl="parChTrans1D1" presStyleIdx="0" presStyleCnt="1" custLinFactX="-11600000" custLinFactNeighborX="-11668960" custLinFactNeighborY="422"/>
      <dgm:spPr/>
    </dgm:pt>
  </dgm:ptLst>
  <dgm:cxnLst>
    <dgm:cxn modelId="{5F0270CC-CC6E-4028-A158-A48EC8301142}" srcId="{E7BB0202-0B7D-45DB-A227-E7D4C555A4EB}" destId="{90BB9C88-AD2E-4B9D-AC58-05C066CC141C}" srcOrd="1" destOrd="0" parTransId="{0E3BF897-5D90-43CE-A35F-DAFEC07C1D7F}" sibTransId="{8C806ACF-7198-4346-B5A7-119876E53849}"/>
    <dgm:cxn modelId="{6AC46E9D-8FE1-4AE2-A36C-470175CBCA6D}" type="presOf" srcId="{90BB9C88-AD2E-4B9D-AC58-05C066CC141C}" destId="{7185CDED-4CEB-4645-BEBD-5504636DD163}" srcOrd="0" destOrd="0" presId="urn:microsoft.com/office/officeart/2009/3/layout/PlusandMinus"/>
    <dgm:cxn modelId="{D59696CB-1A1A-4A14-9625-4B29942D78F1}" type="presOf" srcId="{38E8122C-FA91-42BF-BA77-D685BE7D374A}" destId="{7185CDED-4CEB-4645-BEBD-5504636DD163}" srcOrd="0" destOrd="3" presId="urn:microsoft.com/office/officeart/2009/3/layout/PlusandMinus"/>
    <dgm:cxn modelId="{1F76294E-41BF-4AF8-B614-8CA2245C1444}" type="presOf" srcId="{981785A3-A03D-4423-80E1-C657408F92F6}" destId="{172E09B9-6946-414B-9DD5-F367E820FC39}" srcOrd="0" destOrd="3" presId="urn:microsoft.com/office/officeart/2009/3/layout/PlusandMinus"/>
    <dgm:cxn modelId="{BE9EC784-15B6-4522-84A8-4B3008826E70}" type="presOf" srcId="{BC3D68CF-F00C-4448-923E-E3384C494D4D}" destId="{7185CDED-4CEB-4645-BEBD-5504636DD163}" srcOrd="0" destOrd="5" presId="urn:microsoft.com/office/officeart/2009/3/layout/PlusandMinus"/>
    <dgm:cxn modelId="{0E1F50F2-A022-4A3D-8456-4247690CD69E}" srcId="{07A9357D-E170-47E8-8092-D6133CB89C2B}" destId="{07D21D84-BAA4-4ACE-93D2-182CBB2D2F9F}" srcOrd="0" destOrd="0" parTransId="{C77C270C-36BB-4F26-B483-11076FAA5DB6}" sibTransId="{906C2790-3179-48BB-9E69-E93A4BEF64DC}"/>
    <dgm:cxn modelId="{F7B14121-DD74-46FC-987E-301609EA7441}" srcId="{90BB9C88-AD2E-4B9D-AC58-05C066CC141C}" destId="{CD299ED2-A8EA-4D20-A7D1-EBEB3042F826}" srcOrd="3" destOrd="0" parTransId="{ECC83173-61EA-465D-9724-23138DEB0423}" sibTransId="{E30F5596-C67B-4C4E-B208-8847AA47F9D8}"/>
    <dgm:cxn modelId="{4683B7F1-9ACA-4B60-BFDF-999155EA71CF}" type="presOf" srcId="{971B1A10-D8A7-4B24-8B15-004B2491B4B1}" destId="{7185CDED-4CEB-4645-BEBD-5504636DD163}" srcOrd="0" destOrd="1" presId="urn:microsoft.com/office/officeart/2009/3/layout/PlusandMinus"/>
    <dgm:cxn modelId="{076548C6-C4E3-4727-8D35-6AFFF4645E7A}" srcId="{07A9357D-E170-47E8-8092-D6133CB89C2B}" destId="{E251BC66-99E2-4E7F-A879-966B265CA35F}" srcOrd="3" destOrd="0" parTransId="{564204A7-64C3-462F-A7FF-3BF2CB33EF69}" sibTransId="{1E527774-9F1D-4F9C-91A1-710960DF5531}"/>
    <dgm:cxn modelId="{6BA339CC-1407-48A8-B5A6-E8081616206E}" type="presOf" srcId="{CD299ED2-A8EA-4D20-A7D1-EBEB3042F826}" destId="{7185CDED-4CEB-4645-BEBD-5504636DD163}" srcOrd="0" destOrd="4" presId="urn:microsoft.com/office/officeart/2009/3/layout/PlusandMinus"/>
    <dgm:cxn modelId="{66739240-CFB3-4623-A7FE-B0C7B7A16EC3}" srcId="{90BB9C88-AD2E-4B9D-AC58-05C066CC141C}" destId="{971B1A10-D8A7-4B24-8B15-004B2491B4B1}" srcOrd="0" destOrd="0" parTransId="{D19B30AD-EFA9-41D5-AAD6-914A44CF0D97}" sibTransId="{ECDB5604-A6A2-4881-A9A1-75DD0AE8CE51}"/>
    <dgm:cxn modelId="{AF60E87A-F1E7-4F73-9B3F-A6381396F7F7}" srcId="{07A9357D-E170-47E8-8092-D6133CB89C2B}" destId="{3A28B960-0268-4326-AD3B-C0F98898D190}" srcOrd="1" destOrd="0" parTransId="{15AC85BB-75EA-400A-BDE5-59B66CC2E641}" sibTransId="{27764B5C-295B-4931-A3A1-5B44DB378C45}"/>
    <dgm:cxn modelId="{5DE40D09-0001-400F-9FDB-A8799763C768}" type="presOf" srcId="{E11BF67C-A63B-4C5B-A1F4-A2A9E162228C}" destId="{7185CDED-4CEB-4645-BEBD-5504636DD163}" srcOrd="0" destOrd="2" presId="urn:microsoft.com/office/officeart/2009/3/layout/PlusandMinus"/>
    <dgm:cxn modelId="{373C3675-6BD5-4ADD-99CE-13F32B86000B}" srcId="{90BB9C88-AD2E-4B9D-AC58-05C066CC141C}" destId="{BC3D68CF-F00C-4448-923E-E3384C494D4D}" srcOrd="4" destOrd="0" parTransId="{34810EC9-49D1-46BF-9BE2-A8A20D187EA1}" sibTransId="{955883F4-2C22-4479-B1D7-1B01622FAD5D}"/>
    <dgm:cxn modelId="{416F5564-C88F-45D2-BA6F-18D491367F47}" srcId="{07A9357D-E170-47E8-8092-D6133CB89C2B}" destId="{981785A3-A03D-4423-80E1-C657408F92F6}" srcOrd="2" destOrd="0" parTransId="{C8F4726A-874A-4801-9AE9-7A28AC94FCB8}" sibTransId="{32F28018-2034-414F-BBDE-FB7F7F9D8BF7}"/>
    <dgm:cxn modelId="{CCDBC28B-53A4-4F3D-9BAA-3FBCA83ADFB1}" srcId="{E7BB0202-0B7D-45DB-A227-E7D4C555A4EB}" destId="{07A9357D-E170-47E8-8092-D6133CB89C2B}" srcOrd="0" destOrd="0" parTransId="{4FF14548-6375-4E8A-AC05-C32D5F15EF2E}" sibTransId="{9375B1A4-DE6C-46D5-BFE2-5FB798905FE7}"/>
    <dgm:cxn modelId="{DF67D569-57B9-4BB8-B1F1-FD8F65C1D5C2}" type="presOf" srcId="{07D21D84-BAA4-4ACE-93D2-182CBB2D2F9F}" destId="{172E09B9-6946-414B-9DD5-F367E820FC39}" srcOrd="0" destOrd="1" presId="urn:microsoft.com/office/officeart/2009/3/layout/PlusandMinus"/>
    <dgm:cxn modelId="{DA67B1A8-9A4B-42FA-A84C-9547BAF022E1}" type="presOf" srcId="{55750391-F6FF-4AFB-931F-CD349DE13BA4}" destId="{172E09B9-6946-414B-9DD5-F367E820FC39}" srcOrd="0" destOrd="5" presId="urn:microsoft.com/office/officeart/2009/3/layout/PlusandMinus"/>
    <dgm:cxn modelId="{127321FD-43D6-4DF5-9F2A-56A29FE60D23}" type="presOf" srcId="{3A28B960-0268-4326-AD3B-C0F98898D190}" destId="{172E09B9-6946-414B-9DD5-F367E820FC39}" srcOrd="0" destOrd="2" presId="urn:microsoft.com/office/officeart/2009/3/layout/PlusandMinus"/>
    <dgm:cxn modelId="{2A7B6C05-5275-4B54-AC8F-7A4D0C5F01BD}" type="presOf" srcId="{E251BC66-99E2-4E7F-A879-966B265CA35F}" destId="{172E09B9-6946-414B-9DD5-F367E820FC39}" srcOrd="0" destOrd="4" presId="urn:microsoft.com/office/officeart/2009/3/layout/PlusandMinus"/>
    <dgm:cxn modelId="{1640B9C1-80C5-41C9-BA80-6FF0912FA48E}" type="presOf" srcId="{07A9357D-E170-47E8-8092-D6133CB89C2B}" destId="{172E09B9-6946-414B-9DD5-F367E820FC39}" srcOrd="0" destOrd="0" presId="urn:microsoft.com/office/officeart/2009/3/layout/PlusandMinus"/>
    <dgm:cxn modelId="{2ADCAC5C-10DC-4D82-93DD-C9CA000FDDF2}" srcId="{90BB9C88-AD2E-4B9D-AC58-05C066CC141C}" destId="{E11BF67C-A63B-4C5B-A1F4-A2A9E162228C}" srcOrd="1" destOrd="0" parTransId="{5D0CD193-F5AE-4EA7-A2D9-E2DE63FD6FF2}" sibTransId="{1367B17B-16E9-42FE-B9E4-00A060315191}"/>
    <dgm:cxn modelId="{F3FE668C-98C0-4B02-8A63-9B89D4B9D2FE}" srcId="{07A9357D-E170-47E8-8092-D6133CB89C2B}" destId="{55750391-F6FF-4AFB-931F-CD349DE13BA4}" srcOrd="4" destOrd="0" parTransId="{302C66FA-F8FF-4DB6-9E10-B86ED46D2061}" sibTransId="{447B4C75-A39C-4E93-9603-4717431A9017}"/>
    <dgm:cxn modelId="{3F436FF2-8EAC-4903-9F87-91D5DD12B6E2}" type="presOf" srcId="{E7BB0202-0B7D-45DB-A227-E7D4C555A4EB}" destId="{78482E2D-8861-41A1-A491-A83BA336A81F}" srcOrd="0" destOrd="0" presId="urn:microsoft.com/office/officeart/2009/3/layout/PlusandMinus"/>
    <dgm:cxn modelId="{1E549C81-6777-4D89-A5C2-211E8A16097B}" srcId="{90BB9C88-AD2E-4B9D-AC58-05C066CC141C}" destId="{38E8122C-FA91-42BF-BA77-D685BE7D374A}" srcOrd="2" destOrd="0" parTransId="{9EE61D8F-E592-459E-8615-C8DE3DD8F4EC}" sibTransId="{BEB8E231-11B7-455B-B262-1B9BDAF5F9A2}"/>
    <dgm:cxn modelId="{6D5064DC-C105-4C55-9B26-C05A0DE101EE}" type="presParOf" srcId="{78482E2D-8861-41A1-A491-A83BA336A81F}" destId="{887DDB83-E0B0-4B4A-A5FC-B03308D6582A}" srcOrd="0" destOrd="0" presId="urn:microsoft.com/office/officeart/2009/3/layout/PlusandMinus"/>
    <dgm:cxn modelId="{C0C63377-C1C8-49BB-A196-290A49FC020E}" type="presParOf" srcId="{78482E2D-8861-41A1-A491-A83BA336A81F}" destId="{172E09B9-6946-414B-9DD5-F367E820FC39}" srcOrd="1" destOrd="0" presId="urn:microsoft.com/office/officeart/2009/3/layout/PlusandMinus"/>
    <dgm:cxn modelId="{79A3DBA4-46A2-4A7F-B374-542D07889BE8}" type="presParOf" srcId="{78482E2D-8861-41A1-A491-A83BA336A81F}" destId="{7185CDED-4CEB-4645-BEBD-5504636DD163}" srcOrd="2" destOrd="0" presId="urn:microsoft.com/office/officeart/2009/3/layout/PlusandMinus"/>
    <dgm:cxn modelId="{3C3BA0D7-AB3F-4203-9210-0E51ADEA28E3}" type="presParOf" srcId="{78482E2D-8861-41A1-A491-A83BA336A81F}" destId="{F194D3BC-DA40-41C0-AD32-06ECB1ACCB69}" srcOrd="3" destOrd="0" presId="urn:microsoft.com/office/officeart/2009/3/layout/PlusandMinus"/>
    <dgm:cxn modelId="{8E2FB325-77C1-4D3D-9AA9-3E54E1B720C9}" type="presParOf" srcId="{78482E2D-8861-41A1-A491-A83BA336A81F}" destId="{421D8C02-203B-4058-82DB-2E5AC76528E2}" srcOrd="4" destOrd="0" presId="urn:microsoft.com/office/officeart/2009/3/layout/PlusandMinus"/>
    <dgm:cxn modelId="{CF31A24E-6ADA-4137-8D4B-3E82A3BCC9DC}" type="presParOf" srcId="{78482E2D-8861-41A1-A491-A83BA336A81F}" destId="{AA3BEA2A-5776-4C60-B79A-AC2985044ADB}"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A5FAB-7C04-4010-9708-9E36E34EFC1A}"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en-US"/>
        </a:p>
      </dgm:t>
    </dgm:pt>
    <dgm:pt modelId="{49EEB6E9-9F42-4702-9975-77F595B634A1}">
      <dgm:prSet phldrT="[Text]" custT="1"/>
      <dgm:spPr/>
      <dgm:t>
        <a:bodyPr/>
        <a:lstStyle/>
        <a:p>
          <a:r>
            <a:rPr lang="en-US" sz="2000" dirty="0" smtClean="0"/>
            <a:t>440 abstracts</a:t>
          </a:r>
          <a:endParaRPr lang="en-US" sz="2000" dirty="0"/>
        </a:p>
      </dgm:t>
    </dgm:pt>
    <dgm:pt modelId="{8A705D55-C08C-4563-8505-78F5071E3991}" type="parTrans" cxnId="{B6A7BAC2-4928-49A4-9F23-F9DFB58865B7}">
      <dgm:prSet/>
      <dgm:spPr/>
      <dgm:t>
        <a:bodyPr/>
        <a:lstStyle/>
        <a:p>
          <a:endParaRPr lang="en-US"/>
        </a:p>
      </dgm:t>
    </dgm:pt>
    <dgm:pt modelId="{9F84746A-AB5F-4C29-9AE2-490C248A5019}" type="sibTrans" cxnId="{B6A7BAC2-4928-49A4-9F23-F9DFB58865B7}">
      <dgm:prSet/>
      <dgm:spPr/>
      <dgm:t>
        <a:bodyPr/>
        <a:lstStyle/>
        <a:p>
          <a:endParaRPr lang="en-US"/>
        </a:p>
      </dgm:t>
    </dgm:pt>
    <dgm:pt modelId="{06E6B439-7D82-47F0-8C7D-89315DFEECC8}">
      <dgm:prSet phldrT="[Text]" custT="1"/>
      <dgm:spPr/>
      <dgm:t>
        <a:bodyPr/>
        <a:lstStyle/>
        <a:p>
          <a:r>
            <a:rPr lang="en-US" sz="2000" dirty="0" smtClean="0"/>
            <a:t>36 articles</a:t>
          </a:r>
          <a:endParaRPr lang="en-US" sz="2000" dirty="0"/>
        </a:p>
      </dgm:t>
    </dgm:pt>
    <dgm:pt modelId="{D8BF68FA-A4C6-4B4B-810B-B2018ED5D823}" type="parTrans" cxnId="{79758104-198A-4FD2-9F99-797B96178768}">
      <dgm:prSet/>
      <dgm:spPr/>
      <dgm:t>
        <a:bodyPr/>
        <a:lstStyle/>
        <a:p>
          <a:endParaRPr lang="en-US"/>
        </a:p>
      </dgm:t>
    </dgm:pt>
    <dgm:pt modelId="{6BE8A851-7C56-46E6-8965-829649863050}" type="sibTrans" cxnId="{79758104-198A-4FD2-9F99-797B96178768}">
      <dgm:prSet/>
      <dgm:spPr/>
      <dgm:t>
        <a:bodyPr/>
        <a:lstStyle/>
        <a:p>
          <a:endParaRPr lang="en-US"/>
        </a:p>
      </dgm:t>
    </dgm:pt>
    <dgm:pt modelId="{EB835E19-ABB2-4F56-9EC1-7556C3570057}" type="pres">
      <dgm:prSet presAssocID="{E53A5FAB-7C04-4010-9708-9E36E34EFC1A}" presName="Name0" presStyleCnt="0">
        <dgm:presLayoutVars>
          <dgm:chMax val="7"/>
          <dgm:chPref val="5"/>
        </dgm:presLayoutVars>
      </dgm:prSet>
      <dgm:spPr/>
      <dgm:t>
        <a:bodyPr/>
        <a:lstStyle/>
        <a:p>
          <a:endParaRPr lang="en-US"/>
        </a:p>
      </dgm:t>
    </dgm:pt>
    <dgm:pt modelId="{8CBFD987-10F3-4775-A3E0-A8179C9D3787}" type="pres">
      <dgm:prSet presAssocID="{E53A5FAB-7C04-4010-9708-9E36E34EFC1A}" presName="arrowNode" presStyleLbl="node1" presStyleIdx="0" presStyleCnt="1" custAng="1349053" custScaleX="122306" custScaleY="133883" custLinFactNeighborY="-4396"/>
      <dgm:spPr/>
    </dgm:pt>
    <dgm:pt modelId="{750F272F-18B0-4A79-A970-0C7D36E020C9}" type="pres">
      <dgm:prSet presAssocID="{49EEB6E9-9F42-4702-9975-77F595B634A1}" presName="txNode1" presStyleLbl="revTx" presStyleIdx="0" presStyleCnt="2" custScaleX="168921" custScaleY="111799" custLinFactY="-100000" custLinFactNeighborX="23134" custLinFactNeighborY="-133355">
        <dgm:presLayoutVars>
          <dgm:bulletEnabled val="1"/>
        </dgm:presLayoutVars>
      </dgm:prSet>
      <dgm:spPr/>
      <dgm:t>
        <a:bodyPr/>
        <a:lstStyle/>
        <a:p>
          <a:endParaRPr lang="en-US"/>
        </a:p>
      </dgm:t>
    </dgm:pt>
    <dgm:pt modelId="{BEA575A5-8D31-4AEB-8489-E6007AA63EAC}" type="pres">
      <dgm:prSet presAssocID="{06E6B439-7D82-47F0-8C7D-89315DFEECC8}" presName="txNode2" presStyleLbl="revTx" presStyleIdx="1" presStyleCnt="2" custFlipVert="0" custScaleX="117476" custScaleY="127346" custLinFactY="100000" custLinFactNeighborX="-21245" custLinFactNeighborY="101832">
        <dgm:presLayoutVars>
          <dgm:bulletEnabled val="1"/>
        </dgm:presLayoutVars>
      </dgm:prSet>
      <dgm:spPr/>
      <dgm:t>
        <a:bodyPr/>
        <a:lstStyle/>
        <a:p>
          <a:endParaRPr lang="en-US"/>
        </a:p>
      </dgm:t>
    </dgm:pt>
  </dgm:ptLst>
  <dgm:cxnLst>
    <dgm:cxn modelId="{79758104-198A-4FD2-9F99-797B96178768}" srcId="{E53A5FAB-7C04-4010-9708-9E36E34EFC1A}" destId="{06E6B439-7D82-47F0-8C7D-89315DFEECC8}" srcOrd="1" destOrd="0" parTransId="{D8BF68FA-A4C6-4B4B-810B-B2018ED5D823}" sibTransId="{6BE8A851-7C56-46E6-8965-829649863050}"/>
    <dgm:cxn modelId="{342066A2-CD71-47A0-9F71-FCBB4E2A6605}" type="presOf" srcId="{06E6B439-7D82-47F0-8C7D-89315DFEECC8}" destId="{BEA575A5-8D31-4AEB-8489-E6007AA63EAC}" srcOrd="0" destOrd="0" presId="urn:microsoft.com/office/officeart/2009/3/layout/DescendingProcess"/>
    <dgm:cxn modelId="{3A6D7650-6C81-4890-B61B-1A6B3FF9BF45}" type="presOf" srcId="{E53A5FAB-7C04-4010-9708-9E36E34EFC1A}" destId="{EB835E19-ABB2-4F56-9EC1-7556C3570057}" srcOrd="0" destOrd="0" presId="urn:microsoft.com/office/officeart/2009/3/layout/DescendingProcess"/>
    <dgm:cxn modelId="{2F2AF2C9-A00A-4D3E-B459-A22719364C73}" type="presOf" srcId="{49EEB6E9-9F42-4702-9975-77F595B634A1}" destId="{750F272F-18B0-4A79-A970-0C7D36E020C9}" srcOrd="0" destOrd="0" presId="urn:microsoft.com/office/officeart/2009/3/layout/DescendingProcess"/>
    <dgm:cxn modelId="{B6A7BAC2-4928-49A4-9F23-F9DFB58865B7}" srcId="{E53A5FAB-7C04-4010-9708-9E36E34EFC1A}" destId="{49EEB6E9-9F42-4702-9975-77F595B634A1}" srcOrd="0" destOrd="0" parTransId="{8A705D55-C08C-4563-8505-78F5071E3991}" sibTransId="{9F84746A-AB5F-4C29-9AE2-490C248A5019}"/>
    <dgm:cxn modelId="{79A34CC9-C770-4E81-A320-AB2BE666C27C}" type="presParOf" srcId="{EB835E19-ABB2-4F56-9EC1-7556C3570057}" destId="{8CBFD987-10F3-4775-A3E0-A8179C9D3787}" srcOrd="0" destOrd="0" presId="urn:microsoft.com/office/officeart/2009/3/layout/DescendingProcess"/>
    <dgm:cxn modelId="{911C01F7-B0E9-4CEE-A5B2-0DE7FEB92A2D}" type="presParOf" srcId="{EB835E19-ABB2-4F56-9EC1-7556C3570057}" destId="{750F272F-18B0-4A79-A970-0C7D36E020C9}" srcOrd="1" destOrd="0" presId="urn:microsoft.com/office/officeart/2009/3/layout/DescendingProcess"/>
    <dgm:cxn modelId="{F9F298FD-8E68-4B44-B537-00B21435BB2B}" type="presParOf" srcId="{EB835E19-ABB2-4F56-9EC1-7556C3570057}" destId="{BEA575A5-8D31-4AEB-8489-E6007AA63EAC}" srcOrd="2"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smtClean="0"/>
            <a:t>Class I</a:t>
          </a:r>
          <a:endParaRPr lang="en-US" dirty="0"/>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2B24F8BA-506D-45AC-976F-B1DCD2698701}">
      <dgm:prSet/>
      <dgm:spPr/>
      <dgm:t>
        <a:bodyPr/>
        <a:lstStyle/>
        <a:p>
          <a:pPr marL="171450" indent="0" rtl="0"/>
          <a:r>
            <a:rPr lang="en-US" dirty="0" smtClean="0"/>
            <a:t>Randomized, controlled clinical trial (RCT) in a representative population</a:t>
          </a:r>
          <a:endParaRPr lang="en-US" dirty="0"/>
        </a:p>
      </dgm:t>
    </dgm:pt>
    <dgm:pt modelId="{C3F06A1A-ADA9-4179-932A-620EF7E5F2CE}" type="parTrans" cxnId="{182B2A72-A3DE-4571-8C41-7AD0FA1A059E}">
      <dgm:prSet/>
      <dgm:spPr/>
      <dgm:t>
        <a:bodyPr/>
        <a:lstStyle/>
        <a:p>
          <a:endParaRPr lang="en-US"/>
        </a:p>
      </dgm:t>
    </dgm:pt>
    <dgm:pt modelId="{0E0B1918-8295-4B80-948A-CAA00FA12AB4}" type="sibTrans" cxnId="{182B2A72-A3DE-4571-8C41-7AD0FA1A059E}">
      <dgm:prSet/>
      <dgm:spPr/>
      <dgm:t>
        <a:bodyPr/>
        <a:lstStyle/>
        <a:p>
          <a:endParaRPr lang="en-US"/>
        </a:p>
      </dgm:t>
    </dgm:pt>
    <dgm:pt modelId="{736AD5D6-4838-43C2-AD61-E7C68BD10FDB}">
      <dgm:prSet/>
      <dgm:spPr/>
      <dgm:t>
        <a:bodyPr/>
        <a:lstStyle/>
        <a:p>
          <a:pPr marL="171450" indent="0" rtl="0"/>
          <a:r>
            <a:rPr lang="en-US" dirty="0" smtClean="0"/>
            <a:t>Masked or objective outcome assessment</a:t>
          </a:r>
          <a:endParaRPr lang="en-US" dirty="0"/>
        </a:p>
      </dgm:t>
    </dgm:pt>
    <dgm:pt modelId="{E0707E46-6AE4-4092-8FC6-A81E342EA31D}" type="parTrans" cxnId="{04CAAB13-2958-4D7D-8CE9-4CC019990B80}">
      <dgm:prSet/>
      <dgm:spPr/>
      <dgm:t>
        <a:bodyPr/>
        <a:lstStyle/>
        <a:p>
          <a:endParaRPr lang="en-US"/>
        </a:p>
      </dgm:t>
    </dgm:pt>
    <dgm:pt modelId="{C3AB2146-8904-4632-94F5-726D27DA8DB3}" type="sibTrans" cxnId="{04CAAB13-2958-4D7D-8CE9-4CC019990B80}">
      <dgm:prSet/>
      <dgm:spPr/>
      <dgm:t>
        <a:bodyPr/>
        <a:lstStyle/>
        <a:p>
          <a:endParaRPr lang="en-US"/>
        </a:p>
      </dgm:t>
    </dgm:pt>
    <dgm:pt modelId="{D0C578FB-6C82-4E41-B245-ADF43F6B6694}">
      <dgm:prSet/>
      <dgm:spPr/>
      <dgm:t>
        <a:bodyPr/>
        <a:lstStyle/>
        <a:p>
          <a:pPr marL="171450" indent="0" rtl="0"/>
          <a:r>
            <a:rPr lang="en-US" dirty="0" smtClean="0"/>
            <a:t>Relevant baseline characteristics are presented and substantially equivalent between treatment groups, or there is appropriate statistical adjustment for differences</a:t>
          </a:r>
          <a:endParaRPr lang="en-US" dirty="0"/>
        </a:p>
      </dgm:t>
    </dgm:pt>
    <dgm:pt modelId="{A90886F4-AA07-4110-B739-5170B267D9FE}" type="parTrans" cxnId="{CE32B003-0614-4B02-9E5B-5C9D91C04C36}">
      <dgm:prSet/>
      <dgm:spPr/>
      <dgm:t>
        <a:bodyPr/>
        <a:lstStyle/>
        <a:p>
          <a:endParaRPr lang="en-US"/>
        </a:p>
      </dgm:t>
    </dgm:pt>
    <dgm:pt modelId="{0D401635-DDA2-4BC3-B788-32ADD71AA7F2}" type="sibTrans" cxnId="{CE32B003-0614-4B02-9E5B-5C9D91C04C36}">
      <dgm:prSet/>
      <dgm:spPr/>
      <dgm:t>
        <a:bodyPr/>
        <a:lstStyle/>
        <a:p>
          <a:endParaRPr lang="en-US"/>
        </a:p>
      </dgm:t>
    </dgm:pt>
    <dgm:pt modelId="{3085D622-239C-4768-9515-A237D42B397E}">
      <dgm:prSet/>
      <dgm:spPr/>
      <dgm:t>
        <a:bodyPr/>
        <a:lstStyle/>
        <a:p>
          <a:pPr marL="171450" indent="0" rtl="0"/>
          <a:r>
            <a:rPr lang="en-US" dirty="0" smtClean="0"/>
            <a:t>Also required:</a:t>
          </a:r>
          <a:endParaRPr lang="en-US" dirty="0"/>
        </a:p>
      </dgm:t>
    </dgm:pt>
    <dgm:pt modelId="{0AB64225-3A63-4287-8E83-CC5D8ECD03BA}" type="parTrans" cxnId="{9DF2D9CA-58FF-4E6C-A660-68D6ED5E3E03}">
      <dgm:prSet/>
      <dgm:spPr/>
      <dgm:t>
        <a:bodyPr/>
        <a:lstStyle/>
        <a:p>
          <a:endParaRPr lang="en-US"/>
        </a:p>
      </dgm:t>
    </dgm:pt>
    <dgm:pt modelId="{ECA77030-7566-427A-B731-73C149440CA7}" type="sibTrans" cxnId="{9DF2D9CA-58FF-4E6C-A660-68D6ED5E3E03}">
      <dgm:prSet/>
      <dgm:spPr/>
      <dgm:t>
        <a:bodyPr/>
        <a:lstStyle/>
        <a:p>
          <a:endParaRPr lang="en-US"/>
        </a:p>
      </dgm:t>
    </dgm:pt>
    <dgm:pt modelId="{500D5434-C9B5-4259-98CA-45209289CACF}">
      <dgm:prSet/>
      <dgm:spPr/>
      <dgm:t>
        <a:bodyPr/>
        <a:lstStyle/>
        <a:p>
          <a:pPr marL="461963" indent="0" rtl="0"/>
          <a:r>
            <a:rPr lang="en-US" dirty="0" smtClean="0"/>
            <a:t>a. Concealed allocation</a:t>
          </a:r>
          <a:endParaRPr lang="en-US" dirty="0"/>
        </a:p>
      </dgm:t>
    </dgm:pt>
    <dgm:pt modelId="{3F3E3E73-1451-4A13-BE84-A6656351BC13}" type="parTrans" cxnId="{50484ABF-3F57-48FF-A515-DC2DB654E838}">
      <dgm:prSet/>
      <dgm:spPr/>
    </dgm:pt>
    <dgm:pt modelId="{45E3ADC0-55A8-4D19-9D5B-E9899073E76D}" type="sibTrans" cxnId="{50484ABF-3F57-48FF-A515-DC2DB654E838}">
      <dgm:prSet/>
      <dgm:spPr/>
    </dgm:pt>
    <dgm:pt modelId="{E161A17B-303D-41DC-A7BA-95CB8852F1D2}">
      <dgm:prSet/>
      <dgm:spPr/>
      <dgm:t>
        <a:bodyPr/>
        <a:lstStyle/>
        <a:p>
          <a:pPr marL="461963" indent="0" rtl="0"/>
          <a:r>
            <a:rPr lang="en-US" dirty="0" smtClean="0"/>
            <a:t>b. Primary outcome(s) clearly defined</a:t>
          </a:r>
          <a:endParaRPr lang="en-US" dirty="0"/>
        </a:p>
      </dgm:t>
    </dgm:pt>
    <dgm:pt modelId="{1D97B69B-4B92-4939-B312-BEB5A15F5B5D}" type="parTrans" cxnId="{48AECF1B-6DDC-4883-AE1C-6C247BD3A023}">
      <dgm:prSet/>
      <dgm:spPr/>
    </dgm:pt>
    <dgm:pt modelId="{33777CCE-F84A-456A-97A1-D10FA7C13477}" type="sibTrans" cxnId="{48AECF1B-6DDC-4883-AE1C-6C247BD3A023}">
      <dgm:prSet/>
      <dgm:spPr/>
    </dgm:pt>
    <dgm:pt modelId="{ECA06F34-3087-4547-A1A2-F363E4E22394}">
      <dgm:prSet/>
      <dgm:spPr/>
      <dgm:t>
        <a:bodyPr/>
        <a:lstStyle/>
        <a:p>
          <a:pPr marL="461963" indent="0" rtl="0"/>
          <a:r>
            <a:rPr lang="en-US" dirty="0" smtClean="0"/>
            <a:t>c. Exclusion/inclusion criteria clearly defined</a:t>
          </a:r>
          <a:endParaRPr lang="en-US" dirty="0"/>
        </a:p>
      </dgm:t>
    </dgm:pt>
    <dgm:pt modelId="{1DBC9250-296C-46B3-B32C-A4294EAA06D9}" type="parTrans" cxnId="{D882A750-6CE8-4E8D-8D8A-2EF4299640DF}">
      <dgm:prSet/>
      <dgm:spPr/>
    </dgm:pt>
    <dgm:pt modelId="{EC71484B-7098-4DA3-A5F7-AC50706680BE}" type="sibTrans" cxnId="{D882A750-6CE8-4E8D-8D8A-2EF4299640DF}">
      <dgm:prSet/>
      <dgm:spPr/>
    </dgm:pt>
    <dgm:pt modelId="{9B77F5E6-62E4-47E5-A89E-DB1E6D7915BC}">
      <dgm:prSet/>
      <dgm:spPr/>
      <dgm:t>
        <a:bodyPr/>
        <a:lstStyle/>
        <a:p>
          <a:pPr marL="461963" indent="0" rtl="0"/>
          <a:r>
            <a:rPr lang="en-US" dirty="0" smtClean="0"/>
            <a:t>d. Adequate accounting for dropouts (≤80% of enrolled subjects completing        the study) and crossovers with numbers sufficiently low to have minimal potential for bias</a:t>
          </a:r>
          <a:endParaRPr lang="en-US" dirty="0"/>
        </a:p>
      </dgm:t>
    </dgm:pt>
    <dgm:pt modelId="{0A0F19CA-91CF-49F4-BD2A-9E6F7C265E2B}" type="parTrans" cxnId="{2217891E-D865-42B4-84ED-9165960052AE}">
      <dgm:prSet/>
      <dgm:spPr/>
    </dgm:pt>
    <dgm:pt modelId="{402B5BBC-F86F-4FDC-A4C5-4842685D7B21}" type="sibTrans" cxnId="{2217891E-D865-42B4-84ED-9165960052AE}">
      <dgm:prSet/>
      <dgm:spPr/>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1">
        <dgm:presLayoutVars>
          <dgm:chMax val="0"/>
          <dgm:chPref val="0"/>
          <dgm:bulletEnabled val="1"/>
        </dgm:presLayoutVars>
      </dgm:prSet>
      <dgm:spPr/>
      <dgm:t>
        <a:bodyPr/>
        <a:lstStyle/>
        <a:p>
          <a:endParaRPr lang="en-US"/>
        </a:p>
      </dgm:t>
    </dgm:pt>
    <dgm:pt modelId="{1C0C15C2-D5BC-4F98-A61B-A9F4CA3E90B1}" type="pres">
      <dgm:prSet presAssocID="{E31341EA-2EA5-46B9-A815-DAC63B01F070}" presName="desTx" presStyleLbl="alignAccFollowNode1" presStyleIdx="0" presStyleCnt="1">
        <dgm:presLayoutVars>
          <dgm:bulletEnabled val="1"/>
        </dgm:presLayoutVars>
      </dgm:prSet>
      <dgm:spPr/>
      <dgm:t>
        <a:bodyPr/>
        <a:lstStyle/>
        <a:p>
          <a:endParaRPr lang="en-US"/>
        </a:p>
      </dgm:t>
    </dgm:pt>
  </dgm:ptLst>
  <dgm:cxnLst>
    <dgm:cxn modelId="{D882A750-6CE8-4E8D-8D8A-2EF4299640DF}" srcId="{E31341EA-2EA5-46B9-A815-DAC63B01F070}" destId="{ECA06F34-3087-4547-A1A2-F363E4E22394}" srcOrd="6" destOrd="0" parTransId="{1DBC9250-296C-46B3-B32C-A4294EAA06D9}" sibTransId="{EC71484B-7098-4DA3-A5F7-AC50706680BE}"/>
    <dgm:cxn modelId="{4651BCE4-D9D0-4E09-98BC-B1AFB15AC7F3}" type="presOf" srcId="{96355A0E-B959-4435-854D-D5F50CA612F8}" destId="{D95481BC-FF01-4C06-A56B-468EEAFEB841}" srcOrd="0" destOrd="0" presId="urn:microsoft.com/office/officeart/2005/8/layout/hList1"/>
    <dgm:cxn modelId="{8672DF7A-46D0-442E-8E1F-0FB1918B4D49}" type="presOf" srcId="{2B24F8BA-506D-45AC-976F-B1DCD2698701}" destId="{1C0C15C2-D5BC-4F98-A61B-A9F4CA3E90B1}" srcOrd="0" destOrd="0" presId="urn:microsoft.com/office/officeart/2005/8/layout/hList1"/>
    <dgm:cxn modelId="{2217891E-D865-42B4-84ED-9165960052AE}" srcId="{E31341EA-2EA5-46B9-A815-DAC63B01F070}" destId="{9B77F5E6-62E4-47E5-A89E-DB1E6D7915BC}" srcOrd="7" destOrd="0" parTransId="{0A0F19CA-91CF-49F4-BD2A-9E6F7C265E2B}" sibTransId="{402B5BBC-F86F-4FDC-A4C5-4842685D7B21}"/>
    <dgm:cxn modelId="{6A6460AE-F496-4463-A448-535670C7366F}" type="presOf" srcId="{9B77F5E6-62E4-47E5-A89E-DB1E6D7915BC}" destId="{1C0C15C2-D5BC-4F98-A61B-A9F4CA3E90B1}" srcOrd="0" destOrd="7" presId="urn:microsoft.com/office/officeart/2005/8/layout/hList1"/>
    <dgm:cxn modelId="{CE32B003-0614-4B02-9E5B-5C9D91C04C36}" srcId="{E31341EA-2EA5-46B9-A815-DAC63B01F070}" destId="{D0C578FB-6C82-4E41-B245-ADF43F6B6694}" srcOrd="2" destOrd="0" parTransId="{A90886F4-AA07-4110-B739-5170B267D9FE}" sibTransId="{0D401635-DDA2-4BC3-B788-32ADD71AA7F2}"/>
    <dgm:cxn modelId="{182B2A72-A3DE-4571-8C41-7AD0FA1A059E}" srcId="{E31341EA-2EA5-46B9-A815-DAC63B01F070}" destId="{2B24F8BA-506D-45AC-976F-B1DCD2698701}" srcOrd="0" destOrd="0" parTransId="{C3F06A1A-ADA9-4179-932A-620EF7E5F2CE}" sibTransId="{0E0B1918-8295-4B80-948A-CAA00FA12AB4}"/>
    <dgm:cxn modelId="{65FF1460-2C95-4925-845A-BCE2A5730336}" type="presOf" srcId="{ECA06F34-3087-4547-A1A2-F363E4E22394}" destId="{1C0C15C2-D5BC-4F98-A61B-A9F4CA3E90B1}" srcOrd="0" destOrd="6" presId="urn:microsoft.com/office/officeart/2005/8/layout/hList1"/>
    <dgm:cxn modelId="{345ACE88-61A7-4051-ADB3-634954C77129}" type="presOf" srcId="{3085D622-239C-4768-9515-A237D42B397E}" destId="{1C0C15C2-D5BC-4F98-A61B-A9F4CA3E90B1}" srcOrd="0" destOrd="3" presId="urn:microsoft.com/office/officeart/2005/8/layout/hList1"/>
    <dgm:cxn modelId="{CE27CEC5-0001-48AF-95D2-E46B68161E75}" type="presOf" srcId="{736AD5D6-4838-43C2-AD61-E7C68BD10FDB}" destId="{1C0C15C2-D5BC-4F98-A61B-A9F4CA3E90B1}" srcOrd="0" destOrd="1"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7658DE17-325F-4EA7-9EB4-92FFB9E5F505}" type="presOf" srcId="{E161A17B-303D-41DC-A7BA-95CB8852F1D2}" destId="{1C0C15C2-D5BC-4F98-A61B-A9F4CA3E90B1}" srcOrd="0" destOrd="5" presId="urn:microsoft.com/office/officeart/2005/8/layout/hList1"/>
    <dgm:cxn modelId="{6F4D060A-09B4-405D-B2A6-39EF1F806867}" type="presOf" srcId="{D0C578FB-6C82-4E41-B245-ADF43F6B6694}" destId="{1C0C15C2-D5BC-4F98-A61B-A9F4CA3E90B1}" srcOrd="0" destOrd="2" presId="urn:microsoft.com/office/officeart/2005/8/layout/hList1"/>
    <dgm:cxn modelId="{04CAAB13-2958-4D7D-8CE9-4CC019990B80}" srcId="{E31341EA-2EA5-46B9-A815-DAC63B01F070}" destId="{736AD5D6-4838-43C2-AD61-E7C68BD10FDB}" srcOrd="1" destOrd="0" parTransId="{E0707E46-6AE4-4092-8FC6-A81E342EA31D}" sibTransId="{C3AB2146-8904-4632-94F5-726D27DA8DB3}"/>
    <dgm:cxn modelId="{51BA73D1-DB45-48F5-9F54-53FD433378B0}" type="presOf" srcId="{500D5434-C9B5-4259-98CA-45209289CACF}" destId="{1C0C15C2-D5BC-4F98-A61B-A9F4CA3E90B1}" srcOrd="0" destOrd="4" presId="urn:microsoft.com/office/officeart/2005/8/layout/hList1"/>
    <dgm:cxn modelId="{48AECF1B-6DDC-4883-AE1C-6C247BD3A023}" srcId="{E31341EA-2EA5-46B9-A815-DAC63B01F070}" destId="{E161A17B-303D-41DC-A7BA-95CB8852F1D2}" srcOrd="5" destOrd="0" parTransId="{1D97B69B-4B92-4939-B312-BEB5A15F5B5D}" sibTransId="{33777CCE-F84A-456A-97A1-D10FA7C13477}"/>
    <dgm:cxn modelId="{50484ABF-3F57-48FF-A515-DC2DB654E838}" srcId="{E31341EA-2EA5-46B9-A815-DAC63B01F070}" destId="{500D5434-C9B5-4259-98CA-45209289CACF}" srcOrd="4" destOrd="0" parTransId="{3F3E3E73-1451-4A13-BE84-A6656351BC13}" sibTransId="{45E3ADC0-55A8-4D19-9D5B-E9899073E76D}"/>
    <dgm:cxn modelId="{74EF1B93-802F-425E-A199-690BF389FDEF}" type="presOf" srcId="{E31341EA-2EA5-46B9-A815-DAC63B01F070}" destId="{85F9F946-2A69-4FCC-B2B6-436656B57144}" srcOrd="0" destOrd="0" presId="urn:microsoft.com/office/officeart/2005/8/layout/hList1"/>
    <dgm:cxn modelId="{9DF2D9CA-58FF-4E6C-A660-68D6ED5E3E03}" srcId="{E31341EA-2EA5-46B9-A815-DAC63B01F070}" destId="{3085D622-239C-4768-9515-A237D42B397E}" srcOrd="3" destOrd="0" parTransId="{0AB64225-3A63-4287-8E83-CC5D8ECD03BA}" sibTransId="{ECA77030-7566-427A-B731-73C149440CA7}"/>
    <dgm:cxn modelId="{6C807788-A588-4E51-87B2-EFA9AE6BE3EE}" type="presParOf" srcId="{D95481BC-FF01-4C06-A56B-468EEAFEB841}" destId="{5FFCE7DD-63C7-40C8-BAA4-DCECCE69C4FB}" srcOrd="0" destOrd="0" presId="urn:microsoft.com/office/officeart/2005/8/layout/hList1"/>
    <dgm:cxn modelId="{D1E97116-3589-49CA-B3EB-26E67C3B9795}" type="presParOf" srcId="{5FFCE7DD-63C7-40C8-BAA4-DCECCE69C4FB}" destId="{85F9F946-2A69-4FCC-B2B6-436656B57144}" srcOrd="0" destOrd="0" presId="urn:microsoft.com/office/officeart/2005/8/layout/hList1"/>
    <dgm:cxn modelId="{3B31518E-0CD0-46CA-A364-842E0AF5761A}" type="presParOf" srcId="{5FFCE7DD-63C7-40C8-BAA4-DCECCE69C4FB}" destId="{1C0C15C2-D5BC-4F98-A61B-A9F4CA3E90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smtClean="0"/>
            <a:t>Class I (continued)</a:t>
          </a:r>
          <a:endParaRPr lang="en-US" dirty="0"/>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2B24F8BA-506D-45AC-976F-B1DCD2698701}">
      <dgm:prSet/>
      <dgm:spPr/>
      <dgm:t>
        <a:bodyPr/>
        <a:lstStyle/>
        <a:p>
          <a:pPr marL="171450" indent="0" rtl="0"/>
          <a:r>
            <a:rPr lang="en-US" dirty="0" smtClean="0"/>
            <a:t>e. For noninferiority or equivalence trials claiming to prove efficacy for one or both drugs, the following are also required:</a:t>
          </a:r>
          <a:endParaRPr lang="en-US" dirty="0"/>
        </a:p>
      </dgm:t>
    </dgm:pt>
    <dgm:pt modelId="{0E0B1918-8295-4B80-948A-CAA00FA12AB4}" type="sibTrans" cxnId="{182B2A72-A3DE-4571-8C41-7AD0FA1A059E}">
      <dgm:prSet/>
      <dgm:spPr/>
      <dgm:t>
        <a:bodyPr/>
        <a:lstStyle/>
        <a:p>
          <a:endParaRPr lang="en-US"/>
        </a:p>
      </dgm:t>
    </dgm:pt>
    <dgm:pt modelId="{C3F06A1A-ADA9-4179-932A-620EF7E5F2CE}" type="parTrans" cxnId="{182B2A72-A3DE-4571-8C41-7AD0FA1A059E}">
      <dgm:prSet/>
      <dgm:spPr/>
      <dgm:t>
        <a:bodyPr/>
        <a:lstStyle/>
        <a:p>
          <a:endParaRPr lang="en-US"/>
        </a:p>
      </dgm:t>
    </dgm:pt>
    <dgm:pt modelId="{E45652AB-8F4C-4941-9EA0-AD78891F0B19}">
      <dgm:prSet/>
      <dgm:spPr/>
      <dgm:t>
        <a:bodyPr/>
        <a:lstStyle/>
        <a:p>
          <a:pPr marL="461963" indent="0" rtl="0"/>
          <a:r>
            <a:rPr lang="en-US" dirty="0" smtClean="0"/>
            <a:t>1. The authors explicitly state the clinically meaningful difference to be excluded by defining the threshold for equivalence or noninferiority</a:t>
          </a:r>
          <a:endParaRPr lang="en-US" dirty="0"/>
        </a:p>
      </dgm:t>
    </dgm:pt>
    <dgm:pt modelId="{FDC680D9-EAF1-4902-AED5-9F99580EBFDF}" type="parTrans" cxnId="{2EB336CE-C56C-4318-8E2F-987533F4F0AF}">
      <dgm:prSet/>
      <dgm:spPr/>
      <dgm:t>
        <a:bodyPr/>
        <a:lstStyle/>
        <a:p>
          <a:endParaRPr lang="en-US"/>
        </a:p>
      </dgm:t>
    </dgm:pt>
    <dgm:pt modelId="{5CA30AD2-6B5C-4037-A66B-22E54DFDA505}" type="sibTrans" cxnId="{2EB336CE-C56C-4318-8E2F-987533F4F0AF}">
      <dgm:prSet/>
      <dgm:spPr/>
      <dgm:t>
        <a:bodyPr/>
        <a:lstStyle/>
        <a:p>
          <a:endParaRPr lang="en-US"/>
        </a:p>
      </dgm:t>
    </dgm:pt>
    <dgm:pt modelId="{CCC9FEA7-3877-4B66-BB66-71ED9E03E31E}">
      <dgm:prSet/>
      <dgm:spPr/>
      <dgm:t>
        <a:bodyPr/>
        <a:lstStyle/>
        <a:p>
          <a:pPr marL="461963" indent="0" rtl="0"/>
          <a:r>
            <a:rPr lang="en-US" dirty="0" smtClean="0"/>
            <a:t>2. The standard treatment used in the study is substantially similar to that used in previous studies establishing efficacy of the standard treatment (e.g., for a drug, the mode of administration, dose, and dosage adjustments are similar to those previously shown to be effective)</a:t>
          </a:r>
          <a:endParaRPr lang="en-US" dirty="0"/>
        </a:p>
      </dgm:t>
    </dgm:pt>
    <dgm:pt modelId="{5522D7F6-C0D7-4199-B0EB-BC26D7F64F7F}" type="parTrans" cxnId="{35675A92-7CB1-4DBB-96BE-7B0F388B1C7A}">
      <dgm:prSet/>
      <dgm:spPr/>
      <dgm:t>
        <a:bodyPr/>
        <a:lstStyle/>
        <a:p>
          <a:endParaRPr lang="en-US"/>
        </a:p>
      </dgm:t>
    </dgm:pt>
    <dgm:pt modelId="{528E0095-4A53-417E-B0DA-9FFEB32504EA}" type="sibTrans" cxnId="{35675A92-7CB1-4DBB-96BE-7B0F388B1C7A}">
      <dgm:prSet/>
      <dgm:spPr/>
      <dgm:t>
        <a:bodyPr/>
        <a:lstStyle/>
        <a:p>
          <a:endParaRPr lang="en-US"/>
        </a:p>
      </dgm:t>
    </dgm:pt>
    <dgm:pt modelId="{1320318C-00ED-448A-BC5D-80D94C567113}">
      <dgm:prSet/>
      <dgm:spPr/>
      <dgm:t>
        <a:bodyPr/>
        <a:lstStyle/>
        <a:p>
          <a:pPr marL="461963" indent="0" rtl="0"/>
          <a:r>
            <a:rPr lang="en-US" dirty="0" smtClean="0"/>
            <a:t>3. The inclusion and exclusion criteria for patient selection and the outcomes of patients on the standard treatment are comparable to those of previous studies establishing efficacy of the standard treatment</a:t>
          </a:r>
          <a:endParaRPr lang="en-US" dirty="0"/>
        </a:p>
      </dgm:t>
    </dgm:pt>
    <dgm:pt modelId="{50BF634C-541F-4CC7-A621-EAFBEF6C19C4}" type="parTrans" cxnId="{287676DA-504F-4D18-BF3E-6D74725438CC}">
      <dgm:prSet/>
      <dgm:spPr/>
      <dgm:t>
        <a:bodyPr/>
        <a:lstStyle/>
        <a:p>
          <a:endParaRPr lang="en-US"/>
        </a:p>
      </dgm:t>
    </dgm:pt>
    <dgm:pt modelId="{9F11D007-5332-4A89-81B6-7FB3B98452F5}" type="sibTrans" cxnId="{287676DA-504F-4D18-BF3E-6D74725438CC}">
      <dgm:prSet/>
      <dgm:spPr/>
      <dgm:t>
        <a:bodyPr/>
        <a:lstStyle/>
        <a:p>
          <a:endParaRPr lang="en-US"/>
        </a:p>
      </dgm:t>
    </dgm:pt>
    <dgm:pt modelId="{0513EA76-A21A-4C78-8B41-626ED61D77E3}">
      <dgm:prSet/>
      <dgm:spPr/>
      <dgm:t>
        <a:bodyPr/>
        <a:lstStyle/>
        <a:p>
          <a:pPr marL="461963" indent="0" rtl="0"/>
          <a:r>
            <a:rPr lang="en-US" dirty="0" smtClean="0"/>
            <a:t>4. The interpretation of the study results is based on a per-protocol analysis that accounts for dropouts or crossovers</a:t>
          </a:r>
          <a:endParaRPr lang="en-US" dirty="0"/>
        </a:p>
      </dgm:t>
    </dgm:pt>
    <dgm:pt modelId="{D9EBC11F-C367-49BB-9504-8EBC2BC3A72C}" type="parTrans" cxnId="{19FAFFC9-6956-4CC2-80C7-0EA360C1E7A6}">
      <dgm:prSet/>
      <dgm:spPr/>
      <dgm:t>
        <a:bodyPr/>
        <a:lstStyle/>
        <a:p>
          <a:endParaRPr lang="en-US"/>
        </a:p>
      </dgm:t>
    </dgm:pt>
    <dgm:pt modelId="{95D5408F-99CB-4474-9D1E-DB84E5BA4B9A}" type="sibTrans" cxnId="{19FAFFC9-6956-4CC2-80C7-0EA360C1E7A6}">
      <dgm:prSet/>
      <dgm:spPr/>
      <dgm:t>
        <a:bodyPr/>
        <a:lstStyle/>
        <a:p>
          <a:endParaRPr lang="en-US"/>
        </a:p>
      </dgm:t>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1" custLinFactNeighborY="-53851">
        <dgm:presLayoutVars>
          <dgm:chMax val="0"/>
          <dgm:chPref val="0"/>
          <dgm:bulletEnabled val="1"/>
        </dgm:presLayoutVars>
      </dgm:prSet>
      <dgm:spPr/>
      <dgm:t>
        <a:bodyPr/>
        <a:lstStyle/>
        <a:p>
          <a:endParaRPr lang="en-US"/>
        </a:p>
      </dgm:t>
    </dgm:pt>
    <dgm:pt modelId="{1C0C15C2-D5BC-4F98-A61B-A9F4CA3E90B1}" type="pres">
      <dgm:prSet presAssocID="{E31341EA-2EA5-46B9-A815-DAC63B01F070}" presName="desTx" presStyleLbl="alignAccFollowNode1" presStyleIdx="0" presStyleCnt="1" custScaleY="92347" custLinFactNeighborY="-10522">
        <dgm:presLayoutVars>
          <dgm:bulletEnabled val="1"/>
        </dgm:presLayoutVars>
      </dgm:prSet>
      <dgm:spPr/>
      <dgm:t>
        <a:bodyPr/>
        <a:lstStyle/>
        <a:p>
          <a:endParaRPr lang="en-US"/>
        </a:p>
      </dgm:t>
    </dgm:pt>
  </dgm:ptLst>
  <dgm:cxnLst>
    <dgm:cxn modelId="{9AB4C927-45AC-4902-9E7C-39084128A3F6}" type="presOf" srcId="{96355A0E-B959-4435-854D-D5F50CA612F8}" destId="{D95481BC-FF01-4C06-A56B-468EEAFEB841}" srcOrd="0" destOrd="0" presId="urn:microsoft.com/office/officeart/2005/8/layout/hList1"/>
    <dgm:cxn modelId="{74058D5B-1042-4040-8C6D-1636307A9102}" type="presOf" srcId="{E31341EA-2EA5-46B9-A815-DAC63B01F070}" destId="{85F9F946-2A69-4FCC-B2B6-436656B57144}" srcOrd="0" destOrd="0" presId="urn:microsoft.com/office/officeart/2005/8/layout/hList1"/>
    <dgm:cxn modelId="{7D4416EE-0BB9-40FD-A511-4D7EFC6B6D83}" type="presOf" srcId="{E45652AB-8F4C-4941-9EA0-AD78891F0B19}" destId="{1C0C15C2-D5BC-4F98-A61B-A9F4CA3E90B1}" srcOrd="0" destOrd="1" presId="urn:microsoft.com/office/officeart/2005/8/layout/hList1"/>
    <dgm:cxn modelId="{182B2A72-A3DE-4571-8C41-7AD0FA1A059E}" srcId="{E31341EA-2EA5-46B9-A815-DAC63B01F070}" destId="{2B24F8BA-506D-45AC-976F-B1DCD2698701}" srcOrd="0" destOrd="0" parTransId="{C3F06A1A-ADA9-4179-932A-620EF7E5F2CE}" sibTransId="{0E0B1918-8295-4B80-948A-CAA00FA12AB4}"/>
    <dgm:cxn modelId="{287676DA-504F-4D18-BF3E-6D74725438CC}" srcId="{E31341EA-2EA5-46B9-A815-DAC63B01F070}" destId="{1320318C-00ED-448A-BC5D-80D94C567113}" srcOrd="3" destOrd="0" parTransId="{50BF634C-541F-4CC7-A621-EAFBEF6C19C4}" sibTransId="{9F11D007-5332-4A89-81B6-7FB3B98452F5}"/>
    <dgm:cxn modelId="{2CDDA8A3-E10E-4396-BBA7-485CF6A14E62}" srcId="{96355A0E-B959-4435-854D-D5F50CA612F8}" destId="{E31341EA-2EA5-46B9-A815-DAC63B01F070}" srcOrd="0" destOrd="0" parTransId="{BE81C3B5-D982-4124-A23D-6E0DD65B3E50}" sibTransId="{998D07FC-5F9C-43C9-A12A-95CE898560C6}"/>
    <dgm:cxn modelId="{BF111F12-1CD4-4716-A30D-F1DA5EAB580B}" type="presOf" srcId="{2B24F8BA-506D-45AC-976F-B1DCD2698701}" destId="{1C0C15C2-D5BC-4F98-A61B-A9F4CA3E90B1}" srcOrd="0" destOrd="0" presId="urn:microsoft.com/office/officeart/2005/8/layout/hList1"/>
    <dgm:cxn modelId="{19FAFFC9-6956-4CC2-80C7-0EA360C1E7A6}" srcId="{E31341EA-2EA5-46B9-A815-DAC63B01F070}" destId="{0513EA76-A21A-4C78-8B41-626ED61D77E3}" srcOrd="4" destOrd="0" parTransId="{D9EBC11F-C367-49BB-9504-8EBC2BC3A72C}" sibTransId="{95D5408F-99CB-4474-9D1E-DB84E5BA4B9A}"/>
    <dgm:cxn modelId="{2EB336CE-C56C-4318-8E2F-987533F4F0AF}" srcId="{E31341EA-2EA5-46B9-A815-DAC63B01F070}" destId="{E45652AB-8F4C-4941-9EA0-AD78891F0B19}" srcOrd="1" destOrd="0" parTransId="{FDC680D9-EAF1-4902-AED5-9F99580EBFDF}" sibTransId="{5CA30AD2-6B5C-4037-A66B-22E54DFDA505}"/>
    <dgm:cxn modelId="{68EF3C63-B537-4E49-AC96-2FABAC32AA89}" type="presOf" srcId="{CCC9FEA7-3877-4B66-BB66-71ED9E03E31E}" destId="{1C0C15C2-D5BC-4F98-A61B-A9F4CA3E90B1}" srcOrd="0" destOrd="2" presId="urn:microsoft.com/office/officeart/2005/8/layout/hList1"/>
    <dgm:cxn modelId="{35675A92-7CB1-4DBB-96BE-7B0F388B1C7A}" srcId="{E31341EA-2EA5-46B9-A815-DAC63B01F070}" destId="{CCC9FEA7-3877-4B66-BB66-71ED9E03E31E}" srcOrd="2" destOrd="0" parTransId="{5522D7F6-C0D7-4199-B0EB-BC26D7F64F7F}" sibTransId="{528E0095-4A53-417E-B0DA-9FFEB32504EA}"/>
    <dgm:cxn modelId="{36C1E223-B1B6-41E5-9088-4283972631E8}" type="presOf" srcId="{0513EA76-A21A-4C78-8B41-626ED61D77E3}" destId="{1C0C15C2-D5BC-4F98-A61B-A9F4CA3E90B1}" srcOrd="0" destOrd="4" presId="urn:microsoft.com/office/officeart/2005/8/layout/hList1"/>
    <dgm:cxn modelId="{9E3694CA-891B-4F2D-A323-466BA5B28164}" type="presOf" srcId="{1320318C-00ED-448A-BC5D-80D94C567113}" destId="{1C0C15C2-D5BC-4F98-A61B-A9F4CA3E90B1}" srcOrd="0" destOrd="3" presId="urn:microsoft.com/office/officeart/2005/8/layout/hList1"/>
    <dgm:cxn modelId="{4B256407-5B9A-4F51-A96A-3CD9EDB03AEC}" type="presParOf" srcId="{D95481BC-FF01-4C06-A56B-468EEAFEB841}" destId="{5FFCE7DD-63C7-40C8-BAA4-DCECCE69C4FB}" srcOrd="0" destOrd="0" presId="urn:microsoft.com/office/officeart/2005/8/layout/hList1"/>
    <dgm:cxn modelId="{1E7431CC-0672-4D3C-BC44-2799365A4881}" type="presParOf" srcId="{5FFCE7DD-63C7-40C8-BAA4-DCECCE69C4FB}" destId="{85F9F946-2A69-4FCC-B2B6-436656B57144}" srcOrd="0" destOrd="0" presId="urn:microsoft.com/office/officeart/2005/8/layout/hList1"/>
    <dgm:cxn modelId="{B13FD7BC-8373-4FA1-9373-F53BB7FF6C21}" type="presParOf" srcId="{5FFCE7DD-63C7-40C8-BAA4-DCECCE69C4FB}" destId="{1C0C15C2-D5BC-4F98-A61B-A9F4CA3E90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smtClean="0"/>
            <a:t>Class II*</a:t>
          </a:r>
          <a:endParaRPr lang="en-US" dirty="0"/>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2B24F8BA-506D-45AC-976F-B1DCD2698701}">
      <dgm:prSet/>
      <dgm:spPr/>
      <dgm:t>
        <a:bodyPr/>
        <a:lstStyle/>
        <a:p>
          <a:pPr rtl="0"/>
          <a:r>
            <a:rPr lang="en-US" dirty="0" smtClean="0"/>
            <a:t>Cohort study meeting criteria a–e (see Class I description) or an RCT that lacks one or two criteria b–e</a:t>
          </a:r>
          <a:endParaRPr lang="en-US" dirty="0"/>
        </a:p>
      </dgm:t>
    </dgm:pt>
    <dgm:pt modelId="{C3F06A1A-ADA9-4179-932A-620EF7E5F2CE}" type="parTrans" cxnId="{182B2A72-A3DE-4571-8C41-7AD0FA1A059E}">
      <dgm:prSet/>
      <dgm:spPr/>
      <dgm:t>
        <a:bodyPr/>
        <a:lstStyle/>
        <a:p>
          <a:endParaRPr lang="en-US"/>
        </a:p>
      </dgm:t>
    </dgm:pt>
    <dgm:pt modelId="{0E0B1918-8295-4B80-948A-CAA00FA12AB4}" type="sibTrans" cxnId="{182B2A72-A3DE-4571-8C41-7AD0FA1A059E}">
      <dgm:prSet/>
      <dgm:spPr/>
      <dgm:t>
        <a:bodyPr/>
        <a:lstStyle/>
        <a:p>
          <a:endParaRPr lang="en-US"/>
        </a:p>
      </dgm:t>
    </dgm:pt>
    <dgm:pt modelId="{61F1BD90-5AFE-4F4B-B0C4-A1ADF15CC844}">
      <dgm:prSet/>
      <dgm:spPr/>
      <dgm:t>
        <a:bodyPr/>
        <a:lstStyle/>
        <a:p>
          <a:r>
            <a:rPr lang="en-US" dirty="0" smtClean="0"/>
            <a:t>All relevant baseline characteristics are presented and substantially equivalent among treatment groups, or there is appropriate statistical adjustment for differences</a:t>
          </a:r>
        </a:p>
      </dgm:t>
    </dgm:pt>
    <dgm:pt modelId="{80429D40-8279-4E23-98C4-30378EE0D943}" type="parTrans" cxnId="{44E788D5-7A75-401A-88D7-4825FE220097}">
      <dgm:prSet/>
      <dgm:spPr/>
      <dgm:t>
        <a:bodyPr/>
        <a:lstStyle/>
        <a:p>
          <a:endParaRPr lang="en-US"/>
        </a:p>
      </dgm:t>
    </dgm:pt>
    <dgm:pt modelId="{BFD2212C-8357-4BF8-AED3-71C0226D9AE8}" type="sibTrans" cxnId="{44E788D5-7A75-401A-88D7-4825FE220097}">
      <dgm:prSet/>
      <dgm:spPr/>
      <dgm:t>
        <a:bodyPr/>
        <a:lstStyle/>
        <a:p>
          <a:endParaRPr lang="en-US"/>
        </a:p>
      </dgm:t>
    </dgm:pt>
    <dgm:pt modelId="{C295D1CB-1F08-4E81-A535-9E3C94F2510F}">
      <dgm:prSet/>
      <dgm:spPr/>
      <dgm:t>
        <a:bodyPr/>
        <a:lstStyle/>
        <a:p>
          <a:r>
            <a:rPr lang="en-US" dirty="0" smtClean="0"/>
            <a:t>Masked or objective outcome assessment</a:t>
          </a:r>
        </a:p>
      </dgm:t>
    </dgm:pt>
    <dgm:pt modelId="{8D6C7ECC-08D5-46BB-8446-9F494DA1433F}" type="parTrans" cxnId="{554BD242-FE3A-4E68-94B7-BB611DE1A776}">
      <dgm:prSet/>
      <dgm:spPr/>
      <dgm:t>
        <a:bodyPr/>
        <a:lstStyle/>
        <a:p>
          <a:endParaRPr lang="en-US"/>
        </a:p>
      </dgm:t>
    </dgm:pt>
    <dgm:pt modelId="{AFFC3C31-FEB6-4C8F-9C47-D97D62D33D4F}" type="sibTrans" cxnId="{554BD242-FE3A-4E68-94B7-BB611DE1A776}">
      <dgm:prSet/>
      <dgm:spPr/>
      <dgm:t>
        <a:bodyPr/>
        <a:lstStyle/>
        <a:p>
          <a:endParaRPr lang="en-US"/>
        </a:p>
      </dgm:t>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1">
        <dgm:presLayoutVars>
          <dgm:chMax val="0"/>
          <dgm:chPref val="0"/>
          <dgm:bulletEnabled val="1"/>
        </dgm:presLayoutVars>
      </dgm:prSet>
      <dgm:spPr/>
      <dgm:t>
        <a:bodyPr/>
        <a:lstStyle/>
        <a:p>
          <a:endParaRPr lang="en-US"/>
        </a:p>
      </dgm:t>
    </dgm:pt>
    <dgm:pt modelId="{1C0C15C2-D5BC-4F98-A61B-A9F4CA3E90B1}" type="pres">
      <dgm:prSet presAssocID="{E31341EA-2EA5-46B9-A815-DAC63B01F070}" presName="desTx" presStyleLbl="alignAccFollowNode1" presStyleIdx="0" presStyleCnt="1">
        <dgm:presLayoutVars>
          <dgm:bulletEnabled val="1"/>
        </dgm:presLayoutVars>
      </dgm:prSet>
      <dgm:spPr/>
      <dgm:t>
        <a:bodyPr/>
        <a:lstStyle/>
        <a:p>
          <a:endParaRPr lang="en-US"/>
        </a:p>
      </dgm:t>
    </dgm:pt>
  </dgm:ptLst>
  <dgm:cxnLst>
    <dgm:cxn modelId="{03348FE2-B2F1-4E7E-942C-F44A29298F4E}" type="presOf" srcId="{61F1BD90-5AFE-4F4B-B0C4-A1ADF15CC844}" destId="{1C0C15C2-D5BC-4F98-A61B-A9F4CA3E90B1}" srcOrd="0" destOrd="1" presId="urn:microsoft.com/office/officeart/2005/8/layout/hList1"/>
    <dgm:cxn modelId="{D95681F7-D730-4C67-A6C3-8E70360E2AE9}" type="presOf" srcId="{E31341EA-2EA5-46B9-A815-DAC63B01F070}" destId="{85F9F946-2A69-4FCC-B2B6-436656B57144}" srcOrd="0" destOrd="0" presId="urn:microsoft.com/office/officeart/2005/8/layout/hList1"/>
    <dgm:cxn modelId="{B74AF239-1B71-40FD-A08C-1EF04D47B367}" type="presOf" srcId="{96355A0E-B959-4435-854D-D5F50CA612F8}" destId="{D95481BC-FF01-4C06-A56B-468EEAFEB841}" srcOrd="0" destOrd="0" presId="urn:microsoft.com/office/officeart/2005/8/layout/hList1"/>
    <dgm:cxn modelId="{182B2A72-A3DE-4571-8C41-7AD0FA1A059E}" srcId="{E31341EA-2EA5-46B9-A815-DAC63B01F070}" destId="{2B24F8BA-506D-45AC-976F-B1DCD2698701}" srcOrd="0" destOrd="0" parTransId="{C3F06A1A-ADA9-4179-932A-620EF7E5F2CE}" sibTransId="{0E0B1918-8295-4B80-948A-CAA00FA12AB4}"/>
    <dgm:cxn modelId="{554BD242-FE3A-4E68-94B7-BB611DE1A776}" srcId="{E31341EA-2EA5-46B9-A815-DAC63B01F070}" destId="{C295D1CB-1F08-4E81-A535-9E3C94F2510F}" srcOrd="2" destOrd="0" parTransId="{8D6C7ECC-08D5-46BB-8446-9F494DA1433F}" sibTransId="{AFFC3C31-FEB6-4C8F-9C47-D97D62D33D4F}"/>
    <dgm:cxn modelId="{9E65DEFA-E6E4-4D04-A764-6E407174EE2C}" type="presOf" srcId="{2B24F8BA-506D-45AC-976F-B1DCD2698701}" destId="{1C0C15C2-D5BC-4F98-A61B-A9F4CA3E90B1}" srcOrd="0" destOrd="0" presId="urn:microsoft.com/office/officeart/2005/8/layout/hList1"/>
    <dgm:cxn modelId="{3EE60CDA-2C32-4883-9AD4-C66EEAFAB648}" type="presOf" srcId="{C295D1CB-1F08-4E81-A535-9E3C94F2510F}" destId="{1C0C15C2-D5BC-4F98-A61B-A9F4CA3E90B1}" srcOrd="0" destOrd="2"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44E788D5-7A75-401A-88D7-4825FE220097}" srcId="{E31341EA-2EA5-46B9-A815-DAC63B01F070}" destId="{61F1BD90-5AFE-4F4B-B0C4-A1ADF15CC844}" srcOrd="1" destOrd="0" parTransId="{80429D40-8279-4E23-98C4-30378EE0D943}" sibTransId="{BFD2212C-8357-4BF8-AED3-71C0226D9AE8}"/>
    <dgm:cxn modelId="{28D07A00-B3FC-4519-87E5-B0428C1AB016}" type="presParOf" srcId="{D95481BC-FF01-4C06-A56B-468EEAFEB841}" destId="{5FFCE7DD-63C7-40C8-BAA4-DCECCE69C4FB}" srcOrd="0" destOrd="0" presId="urn:microsoft.com/office/officeart/2005/8/layout/hList1"/>
    <dgm:cxn modelId="{83AA8DF3-4674-465E-9AA7-ED4B4472E93E}" type="presParOf" srcId="{5FFCE7DD-63C7-40C8-BAA4-DCECCE69C4FB}" destId="{85F9F946-2A69-4FCC-B2B6-436656B57144}" srcOrd="0" destOrd="0" presId="urn:microsoft.com/office/officeart/2005/8/layout/hList1"/>
    <dgm:cxn modelId="{B34B364A-F961-47A0-8378-CC52029C2D0D}" type="presParOf" srcId="{5FFCE7DD-63C7-40C8-BAA4-DCECCE69C4FB}" destId="{1C0C15C2-D5BC-4F98-A61B-A9F4CA3E90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C9E2867-8DED-4897-9B74-AC540960B077}">
      <dgm:prSet/>
      <dgm:spPr/>
      <dgm:t>
        <a:bodyPr/>
        <a:lstStyle/>
        <a:p>
          <a:r>
            <a:rPr lang="en-US" dirty="0" smtClean="0"/>
            <a:t>Class III</a:t>
          </a:r>
        </a:p>
      </dgm:t>
    </dgm:pt>
    <dgm:pt modelId="{60E09E8A-2770-4EAB-96F1-55C06CA74AA3}" type="parTrans" cxnId="{0B5CD6FE-CB68-4EC0-81A8-DFA165D2B67E}">
      <dgm:prSet/>
      <dgm:spPr/>
      <dgm:t>
        <a:bodyPr/>
        <a:lstStyle/>
        <a:p>
          <a:endParaRPr lang="en-US"/>
        </a:p>
      </dgm:t>
    </dgm:pt>
    <dgm:pt modelId="{1AB903DB-F298-4D3F-B87B-8DAD54F71B0F}" type="sibTrans" cxnId="{0B5CD6FE-CB68-4EC0-81A8-DFA165D2B67E}">
      <dgm:prSet/>
      <dgm:spPr/>
      <dgm:t>
        <a:bodyPr/>
        <a:lstStyle/>
        <a:p>
          <a:endParaRPr lang="en-US"/>
        </a:p>
      </dgm:t>
    </dgm:pt>
    <dgm:pt modelId="{9B0E342B-6AEC-4799-94F7-8F758D5054A5}">
      <dgm:prSet/>
      <dgm:spPr/>
      <dgm:t>
        <a:bodyPr/>
        <a:lstStyle/>
        <a:p>
          <a:r>
            <a:rPr lang="en-US" dirty="0" smtClean="0"/>
            <a:t>Controlled studies (including studies with external controls such as well-defined natural history controls)</a:t>
          </a:r>
        </a:p>
      </dgm:t>
    </dgm:pt>
    <dgm:pt modelId="{DCD7B57B-0B3A-4BC0-8211-CC1FF2F380FE}" type="parTrans" cxnId="{1EFA11C5-2586-4F04-AAFF-3875EE702C70}">
      <dgm:prSet/>
      <dgm:spPr/>
      <dgm:t>
        <a:bodyPr/>
        <a:lstStyle/>
        <a:p>
          <a:endParaRPr lang="en-US"/>
        </a:p>
      </dgm:t>
    </dgm:pt>
    <dgm:pt modelId="{154CD278-7868-4876-8B12-CA79854B884E}" type="sibTrans" cxnId="{1EFA11C5-2586-4F04-AAFF-3875EE702C70}">
      <dgm:prSet/>
      <dgm:spPr/>
      <dgm:t>
        <a:bodyPr/>
        <a:lstStyle/>
        <a:p>
          <a:endParaRPr lang="en-US"/>
        </a:p>
      </dgm:t>
    </dgm:pt>
    <dgm:pt modelId="{FD81A203-ADD4-494B-A8B1-287D8368BB70}">
      <dgm:prSet/>
      <dgm:spPr/>
      <dgm:t>
        <a:bodyPr/>
        <a:lstStyle/>
        <a:p>
          <a:r>
            <a:rPr lang="en-US" dirty="0" smtClean="0"/>
            <a:t>A description of major confounding differences between treatment groups that could affect outcome</a:t>
          </a:r>
        </a:p>
      </dgm:t>
    </dgm:pt>
    <dgm:pt modelId="{DE5280A2-A89D-4BC7-916B-AE1812FA2104}" type="parTrans" cxnId="{EE07111C-442B-4356-9EDA-F71A7D454691}">
      <dgm:prSet/>
      <dgm:spPr/>
      <dgm:t>
        <a:bodyPr/>
        <a:lstStyle/>
        <a:p>
          <a:endParaRPr lang="en-US"/>
        </a:p>
      </dgm:t>
    </dgm:pt>
    <dgm:pt modelId="{2ECDD9C6-C3AC-4262-B00F-9D1B0783F89F}" type="sibTrans" cxnId="{EE07111C-442B-4356-9EDA-F71A7D454691}">
      <dgm:prSet/>
      <dgm:spPr/>
      <dgm:t>
        <a:bodyPr/>
        <a:lstStyle/>
        <a:p>
          <a:endParaRPr lang="en-US"/>
        </a:p>
      </dgm:t>
    </dgm:pt>
    <dgm:pt modelId="{A6D33684-5497-4937-AA9C-F31B2D92C45A}">
      <dgm:prSet/>
      <dgm:spPr/>
      <dgm:t>
        <a:bodyPr/>
        <a:lstStyle/>
        <a:p>
          <a:r>
            <a:rPr lang="en-US" dirty="0" smtClean="0"/>
            <a:t>Outcome assessment masked, objective, or performed by someone who is not a member of the treatment team</a:t>
          </a:r>
        </a:p>
      </dgm:t>
    </dgm:pt>
    <dgm:pt modelId="{35A13216-64B2-455B-B843-C27B413E0B41}" type="parTrans" cxnId="{9D6ACDF2-7C2E-4AD7-8C27-EE4B14331600}">
      <dgm:prSet/>
      <dgm:spPr/>
      <dgm:t>
        <a:bodyPr/>
        <a:lstStyle/>
        <a:p>
          <a:endParaRPr lang="en-US"/>
        </a:p>
      </dgm:t>
    </dgm:pt>
    <dgm:pt modelId="{AA79757C-73D7-4B15-B351-DA1641E9B8F5}" type="sibTrans" cxnId="{9D6ACDF2-7C2E-4AD7-8C27-EE4B14331600}">
      <dgm:prSet/>
      <dgm:spPr/>
      <dgm:t>
        <a:bodyPr/>
        <a:lstStyle/>
        <a:p>
          <a:endParaRPr lang="en-US"/>
        </a:p>
      </dgm:t>
    </dgm:pt>
    <dgm:pt modelId="{11F18E68-C10C-4004-BBC8-E0272319F722}">
      <dgm:prSet/>
      <dgm:spPr/>
      <dgm:t>
        <a:bodyPr/>
        <a:lstStyle/>
        <a:p>
          <a:pPr rtl="0"/>
          <a:r>
            <a:rPr lang="en-US" dirty="0" smtClean="0"/>
            <a:t>Class IV</a:t>
          </a:r>
        </a:p>
      </dgm:t>
    </dgm:pt>
    <dgm:pt modelId="{2BE6FF3A-E067-420A-87D8-B4D62991F414}" type="parTrans" cxnId="{0DEA34BA-77F4-4F53-82DB-CCACDAFE4B2B}">
      <dgm:prSet/>
      <dgm:spPr/>
      <dgm:t>
        <a:bodyPr/>
        <a:lstStyle/>
        <a:p>
          <a:endParaRPr lang="en-US"/>
        </a:p>
      </dgm:t>
    </dgm:pt>
    <dgm:pt modelId="{59050633-0C00-437E-9F34-BFBE8D4DD723}" type="sibTrans" cxnId="{0DEA34BA-77F4-4F53-82DB-CCACDAFE4B2B}">
      <dgm:prSet/>
      <dgm:spPr/>
      <dgm:t>
        <a:bodyPr/>
        <a:lstStyle/>
        <a:p>
          <a:endParaRPr lang="en-US"/>
        </a:p>
      </dgm:t>
    </dgm:pt>
    <dgm:pt modelId="{173371D4-9E3B-4F7D-A53E-5942FAB08E72}">
      <dgm:prSet/>
      <dgm:spPr/>
      <dgm:t>
        <a:bodyPr/>
        <a:lstStyle/>
        <a:p>
          <a:pPr rtl="0"/>
          <a:r>
            <a:rPr lang="en-US" dirty="0" smtClean="0"/>
            <a:t>Did not include patients with the disease</a:t>
          </a:r>
          <a:endParaRPr lang="en-US" dirty="0"/>
        </a:p>
      </dgm:t>
    </dgm:pt>
    <dgm:pt modelId="{AC350B5E-7F3C-4860-A961-88C1B9F2B523}" type="parTrans" cxnId="{8065A400-B746-441E-963A-51B528963597}">
      <dgm:prSet/>
      <dgm:spPr/>
      <dgm:t>
        <a:bodyPr/>
        <a:lstStyle/>
        <a:p>
          <a:endParaRPr lang="en-US"/>
        </a:p>
      </dgm:t>
    </dgm:pt>
    <dgm:pt modelId="{7B59D812-01F1-4620-BB98-A2F983FEFEE9}" type="sibTrans" cxnId="{8065A400-B746-441E-963A-51B528963597}">
      <dgm:prSet/>
      <dgm:spPr/>
      <dgm:t>
        <a:bodyPr/>
        <a:lstStyle/>
        <a:p>
          <a:endParaRPr lang="en-US"/>
        </a:p>
      </dgm:t>
    </dgm:pt>
    <dgm:pt modelId="{9EDAA6DE-564A-43FF-BC9D-DC485A05C1F8}">
      <dgm:prSet/>
      <dgm:spPr/>
      <dgm:t>
        <a:bodyPr/>
        <a:lstStyle/>
        <a:p>
          <a:r>
            <a:rPr lang="en-US" dirty="0" smtClean="0"/>
            <a:t>Did not include patients receiving different interventions</a:t>
          </a:r>
          <a:endParaRPr lang="en-US" dirty="0"/>
        </a:p>
      </dgm:t>
    </dgm:pt>
    <dgm:pt modelId="{AB1AC1B2-B091-4A07-BD04-B2CBA3F2DC4F}" type="parTrans" cxnId="{2534634B-E575-44E8-8D70-9FAA93EB03F7}">
      <dgm:prSet/>
      <dgm:spPr/>
      <dgm:t>
        <a:bodyPr/>
        <a:lstStyle/>
        <a:p>
          <a:endParaRPr lang="en-US"/>
        </a:p>
      </dgm:t>
    </dgm:pt>
    <dgm:pt modelId="{92FAE740-2E54-4F14-90D1-2775B524A196}" type="sibTrans" cxnId="{2534634B-E575-44E8-8D70-9FAA93EB03F7}">
      <dgm:prSet/>
      <dgm:spPr/>
      <dgm:t>
        <a:bodyPr/>
        <a:lstStyle/>
        <a:p>
          <a:endParaRPr lang="en-US"/>
        </a:p>
      </dgm:t>
    </dgm:pt>
    <dgm:pt modelId="{526FA112-A827-441D-9398-BB6378250EC6}">
      <dgm:prSet/>
      <dgm:spPr/>
      <dgm:t>
        <a:bodyPr/>
        <a:lstStyle/>
        <a:p>
          <a:r>
            <a:rPr lang="en-US" dirty="0" smtClean="0"/>
            <a:t>Undefined or unaccepted interventions or outcome measures</a:t>
          </a:r>
          <a:endParaRPr lang="en-US" dirty="0"/>
        </a:p>
      </dgm:t>
    </dgm:pt>
    <dgm:pt modelId="{057C5631-4833-47A9-834F-DFEF7C5D65B4}" type="parTrans" cxnId="{8E0A3F24-55FE-444E-9FD3-73E4CEC573F1}">
      <dgm:prSet/>
      <dgm:spPr/>
      <dgm:t>
        <a:bodyPr/>
        <a:lstStyle/>
        <a:p>
          <a:endParaRPr lang="en-US"/>
        </a:p>
      </dgm:t>
    </dgm:pt>
    <dgm:pt modelId="{AD638B2D-A30C-4994-9328-CBAD3C3F09DC}" type="sibTrans" cxnId="{8E0A3F24-55FE-444E-9FD3-73E4CEC573F1}">
      <dgm:prSet/>
      <dgm:spPr/>
      <dgm:t>
        <a:bodyPr/>
        <a:lstStyle/>
        <a:p>
          <a:endParaRPr lang="en-US"/>
        </a:p>
      </dgm:t>
    </dgm:pt>
    <dgm:pt modelId="{CAFECEF6-5700-448A-A96E-EE6E9D3C6660}">
      <dgm:prSet/>
      <dgm:spPr/>
      <dgm:t>
        <a:bodyPr/>
        <a:lstStyle/>
        <a:p>
          <a:r>
            <a:rPr lang="en-US" dirty="0" smtClean="0"/>
            <a:t>No measures of effectiveness or statistical precision presented or calculable</a:t>
          </a:r>
          <a:endParaRPr lang="en-US" dirty="0"/>
        </a:p>
      </dgm:t>
    </dgm:pt>
    <dgm:pt modelId="{237CA5ED-A624-40FA-8F33-74C8F58A3692}" type="parTrans" cxnId="{3FC732BB-20BD-4743-8616-6C42FFBFB15D}">
      <dgm:prSet/>
      <dgm:spPr/>
      <dgm:t>
        <a:bodyPr/>
        <a:lstStyle/>
        <a:p>
          <a:endParaRPr lang="en-US"/>
        </a:p>
      </dgm:t>
    </dgm:pt>
    <dgm:pt modelId="{E90085E3-9206-40E7-98EB-C31505DF5DDF}" type="sibTrans" cxnId="{3FC732BB-20BD-4743-8616-6C42FFBFB15D}">
      <dgm:prSet/>
      <dgm:spPr/>
      <dgm:t>
        <a:bodyPr/>
        <a:lstStyle/>
        <a:p>
          <a:endParaRPr lang="en-US"/>
        </a:p>
      </dgm:t>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881E0739-4064-4511-8A0D-D9B36338C798}" type="pres">
      <dgm:prSet presAssocID="{CC9E2867-8DED-4897-9B74-AC540960B077}" presName="composite" presStyleCnt="0"/>
      <dgm:spPr/>
    </dgm:pt>
    <dgm:pt modelId="{F2DFC63D-7E17-49FD-BA6E-27A3313A9843}" type="pres">
      <dgm:prSet presAssocID="{CC9E2867-8DED-4897-9B74-AC540960B077}" presName="parTx" presStyleLbl="alignNode1" presStyleIdx="0" presStyleCnt="2">
        <dgm:presLayoutVars>
          <dgm:chMax val="0"/>
          <dgm:chPref val="0"/>
          <dgm:bulletEnabled val="1"/>
        </dgm:presLayoutVars>
      </dgm:prSet>
      <dgm:spPr/>
      <dgm:t>
        <a:bodyPr/>
        <a:lstStyle/>
        <a:p>
          <a:endParaRPr lang="en-US"/>
        </a:p>
      </dgm:t>
    </dgm:pt>
    <dgm:pt modelId="{63FAC9B2-4A3E-47D6-866D-FC3D6412DE30}" type="pres">
      <dgm:prSet presAssocID="{CC9E2867-8DED-4897-9B74-AC540960B077}" presName="desTx" presStyleLbl="alignAccFollowNode1" presStyleIdx="0" presStyleCnt="2" custScaleY="98049">
        <dgm:presLayoutVars>
          <dgm:bulletEnabled val="1"/>
        </dgm:presLayoutVars>
      </dgm:prSet>
      <dgm:spPr/>
      <dgm:t>
        <a:bodyPr/>
        <a:lstStyle/>
        <a:p>
          <a:endParaRPr lang="en-US"/>
        </a:p>
      </dgm:t>
    </dgm:pt>
    <dgm:pt modelId="{9D8DBCD2-78B6-4D4C-84F8-28ADD0131B3E}" type="pres">
      <dgm:prSet presAssocID="{1AB903DB-F298-4D3F-B87B-8DAD54F71B0F}" presName="space" presStyleCnt="0"/>
      <dgm:spPr/>
    </dgm:pt>
    <dgm:pt modelId="{DB8037B9-AC77-4D8F-AB7A-C1CCF54CC82E}" type="pres">
      <dgm:prSet presAssocID="{11F18E68-C10C-4004-BBC8-E0272319F722}" presName="composite" presStyleCnt="0"/>
      <dgm:spPr/>
    </dgm:pt>
    <dgm:pt modelId="{39C3481F-6D98-4C4C-8480-81280390C602}" type="pres">
      <dgm:prSet presAssocID="{11F18E68-C10C-4004-BBC8-E0272319F722}" presName="parTx" presStyleLbl="alignNode1" presStyleIdx="1" presStyleCnt="2">
        <dgm:presLayoutVars>
          <dgm:chMax val="0"/>
          <dgm:chPref val="0"/>
          <dgm:bulletEnabled val="1"/>
        </dgm:presLayoutVars>
      </dgm:prSet>
      <dgm:spPr/>
      <dgm:t>
        <a:bodyPr/>
        <a:lstStyle/>
        <a:p>
          <a:endParaRPr lang="en-US"/>
        </a:p>
      </dgm:t>
    </dgm:pt>
    <dgm:pt modelId="{085D9A07-7A31-47E0-BC58-368A47CB5512}" type="pres">
      <dgm:prSet presAssocID="{11F18E68-C10C-4004-BBC8-E0272319F722}" presName="desTx" presStyleLbl="alignAccFollowNode1" presStyleIdx="1" presStyleCnt="2">
        <dgm:presLayoutVars>
          <dgm:bulletEnabled val="1"/>
        </dgm:presLayoutVars>
      </dgm:prSet>
      <dgm:spPr/>
      <dgm:t>
        <a:bodyPr/>
        <a:lstStyle/>
        <a:p>
          <a:endParaRPr lang="en-US"/>
        </a:p>
      </dgm:t>
    </dgm:pt>
  </dgm:ptLst>
  <dgm:cxnLst>
    <dgm:cxn modelId="{8909F125-1396-42B9-8077-DBCCE2DB3FE1}" type="presOf" srcId="{A6D33684-5497-4937-AA9C-F31B2D92C45A}" destId="{63FAC9B2-4A3E-47D6-866D-FC3D6412DE30}" srcOrd="0" destOrd="2" presId="urn:microsoft.com/office/officeart/2005/8/layout/hList1"/>
    <dgm:cxn modelId="{82A28794-DA50-49D1-948B-D3D6DA3F640D}" type="presOf" srcId="{CAFECEF6-5700-448A-A96E-EE6E9D3C6660}" destId="{085D9A07-7A31-47E0-BC58-368A47CB5512}" srcOrd="0" destOrd="3" presId="urn:microsoft.com/office/officeart/2005/8/layout/hList1"/>
    <dgm:cxn modelId="{4EB7DEA7-55BB-46A0-BA97-EDAE9AA0346E}" type="presOf" srcId="{CC9E2867-8DED-4897-9B74-AC540960B077}" destId="{F2DFC63D-7E17-49FD-BA6E-27A3313A9843}" srcOrd="0" destOrd="0" presId="urn:microsoft.com/office/officeart/2005/8/layout/hList1"/>
    <dgm:cxn modelId="{2534634B-E575-44E8-8D70-9FAA93EB03F7}" srcId="{11F18E68-C10C-4004-BBC8-E0272319F722}" destId="{9EDAA6DE-564A-43FF-BC9D-DC485A05C1F8}" srcOrd="1" destOrd="0" parTransId="{AB1AC1B2-B091-4A07-BD04-B2CBA3F2DC4F}" sibTransId="{92FAE740-2E54-4F14-90D1-2775B524A196}"/>
    <dgm:cxn modelId="{EE07111C-442B-4356-9EDA-F71A7D454691}" srcId="{CC9E2867-8DED-4897-9B74-AC540960B077}" destId="{FD81A203-ADD4-494B-A8B1-287D8368BB70}" srcOrd="1" destOrd="0" parTransId="{DE5280A2-A89D-4BC7-916B-AE1812FA2104}" sibTransId="{2ECDD9C6-C3AC-4262-B00F-9D1B0783F89F}"/>
    <dgm:cxn modelId="{0DEA34BA-77F4-4F53-82DB-CCACDAFE4B2B}" srcId="{96355A0E-B959-4435-854D-D5F50CA612F8}" destId="{11F18E68-C10C-4004-BBC8-E0272319F722}" srcOrd="1" destOrd="0" parTransId="{2BE6FF3A-E067-420A-87D8-B4D62991F414}" sibTransId="{59050633-0C00-437E-9F34-BFBE8D4DD723}"/>
    <dgm:cxn modelId="{8E0A3F24-55FE-444E-9FD3-73E4CEC573F1}" srcId="{11F18E68-C10C-4004-BBC8-E0272319F722}" destId="{526FA112-A827-441D-9398-BB6378250EC6}" srcOrd="2" destOrd="0" parTransId="{057C5631-4833-47A9-834F-DFEF7C5D65B4}" sibTransId="{AD638B2D-A30C-4994-9328-CBAD3C3F09DC}"/>
    <dgm:cxn modelId="{1EFA11C5-2586-4F04-AAFF-3875EE702C70}" srcId="{CC9E2867-8DED-4897-9B74-AC540960B077}" destId="{9B0E342B-6AEC-4799-94F7-8F758D5054A5}" srcOrd="0" destOrd="0" parTransId="{DCD7B57B-0B3A-4BC0-8211-CC1FF2F380FE}" sibTransId="{154CD278-7868-4876-8B12-CA79854B884E}"/>
    <dgm:cxn modelId="{0B5CD6FE-CB68-4EC0-81A8-DFA165D2B67E}" srcId="{96355A0E-B959-4435-854D-D5F50CA612F8}" destId="{CC9E2867-8DED-4897-9B74-AC540960B077}" srcOrd="0" destOrd="0" parTransId="{60E09E8A-2770-4EAB-96F1-55C06CA74AA3}" sibTransId="{1AB903DB-F298-4D3F-B87B-8DAD54F71B0F}"/>
    <dgm:cxn modelId="{F216AC3E-9BEA-4C1B-BB80-C5D02DCF93A4}" type="presOf" srcId="{11F18E68-C10C-4004-BBC8-E0272319F722}" destId="{39C3481F-6D98-4C4C-8480-81280390C602}" srcOrd="0" destOrd="0" presId="urn:microsoft.com/office/officeart/2005/8/layout/hList1"/>
    <dgm:cxn modelId="{05D7D997-0490-4DC2-BF12-12935D9E4EFA}" type="presOf" srcId="{FD81A203-ADD4-494B-A8B1-287D8368BB70}" destId="{63FAC9B2-4A3E-47D6-866D-FC3D6412DE30}" srcOrd="0" destOrd="1" presId="urn:microsoft.com/office/officeart/2005/8/layout/hList1"/>
    <dgm:cxn modelId="{6399C120-FEB0-436B-98D8-9A94119EF7E2}" type="presOf" srcId="{96355A0E-B959-4435-854D-D5F50CA612F8}" destId="{D95481BC-FF01-4C06-A56B-468EEAFEB841}" srcOrd="0" destOrd="0" presId="urn:microsoft.com/office/officeart/2005/8/layout/hList1"/>
    <dgm:cxn modelId="{285A6513-933D-40B1-A372-55D9EA675A74}" type="presOf" srcId="{173371D4-9E3B-4F7D-A53E-5942FAB08E72}" destId="{085D9A07-7A31-47E0-BC58-368A47CB5512}" srcOrd="0" destOrd="0" presId="urn:microsoft.com/office/officeart/2005/8/layout/hList1"/>
    <dgm:cxn modelId="{7819872B-11D7-49CB-B2C9-8D273C65A925}" type="presOf" srcId="{9B0E342B-6AEC-4799-94F7-8F758D5054A5}" destId="{63FAC9B2-4A3E-47D6-866D-FC3D6412DE30}" srcOrd="0" destOrd="0" presId="urn:microsoft.com/office/officeart/2005/8/layout/hList1"/>
    <dgm:cxn modelId="{9D6ACDF2-7C2E-4AD7-8C27-EE4B14331600}" srcId="{CC9E2867-8DED-4897-9B74-AC540960B077}" destId="{A6D33684-5497-4937-AA9C-F31B2D92C45A}" srcOrd="2" destOrd="0" parTransId="{35A13216-64B2-455B-B843-C27B413E0B41}" sibTransId="{AA79757C-73D7-4B15-B351-DA1641E9B8F5}"/>
    <dgm:cxn modelId="{61A45DA9-AE5E-448A-BE36-206C1FAFBDFF}" type="presOf" srcId="{9EDAA6DE-564A-43FF-BC9D-DC485A05C1F8}" destId="{085D9A07-7A31-47E0-BC58-368A47CB5512}" srcOrd="0" destOrd="1" presId="urn:microsoft.com/office/officeart/2005/8/layout/hList1"/>
    <dgm:cxn modelId="{3FC732BB-20BD-4743-8616-6C42FFBFB15D}" srcId="{11F18E68-C10C-4004-BBC8-E0272319F722}" destId="{CAFECEF6-5700-448A-A96E-EE6E9D3C6660}" srcOrd="3" destOrd="0" parTransId="{237CA5ED-A624-40FA-8F33-74C8F58A3692}" sibTransId="{E90085E3-9206-40E7-98EB-C31505DF5DDF}"/>
    <dgm:cxn modelId="{201B2E3F-13E5-4C82-8027-FF4C9A7691D5}" type="presOf" srcId="{526FA112-A827-441D-9398-BB6378250EC6}" destId="{085D9A07-7A31-47E0-BC58-368A47CB5512}" srcOrd="0" destOrd="2" presId="urn:microsoft.com/office/officeart/2005/8/layout/hList1"/>
    <dgm:cxn modelId="{8065A400-B746-441E-963A-51B528963597}" srcId="{11F18E68-C10C-4004-BBC8-E0272319F722}" destId="{173371D4-9E3B-4F7D-A53E-5942FAB08E72}" srcOrd="0" destOrd="0" parTransId="{AC350B5E-7F3C-4860-A961-88C1B9F2B523}" sibTransId="{7B59D812-01F1-4620-BB98-A2F983FEFEE9}"/>
    <dgm:cxn modelId="{C327BDA7-63D7-4F80-B5F6-FFC6EC7C9F6B}" type="presParOf" srcId="{D95481BC-FF01-4C06-A56B-468EEAFEB841}" destId="{881E0739-4064-4511-8A0D-D9B36338C798}" srcOrd="0" destOrd="0" presId="urn:microsoft.com/office/officeart/2005/8/layout/hList1"/>
    <dgm:cxn modelId="{DF04FA6D-C6B0-45F6-B8D9-DB6A67CF2B91}" type="presParOf" srcId="{881E0739-4064-4511-8A0D-D9B36338C798}" destId="{F2DFC63D-7E17-49FD-BA6E-27A3313A9843}" srcOrd="0" destOrd="0" presId="urn:microsoft.com/office/officeart/2005/8/layout/hList1"/>
    <dgm:cxn modelId="{48A75B23-BE51-48D8-8A76-B51D8EB7D1B6}" type="presParOf" srcId="{881E0739-4064-4511-8A0D-D9B36338C798}" destId="{63FAC9B2-4A3E-47D6-866D-FC3D6412DE30}" srcOrd="1" destOrd="0" presId="urn:microsoft.com/office/officeart/2005/8/layout/hList1"/>
    <dgm:cxn modelId="{4E56D39D-3F74-47AA-BB77-0EF503A72998}" type="presParOf" srcId="{D95481BC-FF01-4C06-A56B-468EEAFEB841}" destId="{9D8DBCD2-78B6-4D4C-84F8-28ADD0131B3E}" srcOrd="1" destOrd="0" presId="urn:microsoft.com/office/officeart/2005/8/layout/hList1"/>
    <dgm:cxn modelId="{03959E99-EDE2-4A50-930F-E1CEB13D7B83}" type="presParOf" srcId="{D95481BC-FF01-4C06-A56B-468EEAFEB841}" destId="{DB8037B9-AC77-4D8F-AB7A-C1CCF54CC82E}" srcOrd="2" destOrd="0" presId="urn:microsoft.com/office/officeart/2005/8/layout/hList1"/>
    <dgm:cxn modelId="{CC60E6BB-BBB4-4A2E-BF99-665318095140}" type="presParOf" srcId="{DB8037B9-AC77-4D8F-AB7A-C1CCF54CC82E}" destId="{39C3481F-6D98-4C4C-8480-81280390C602}" srcOrd="0" destOrd="0" presId="urn:microsoft.com/office/officeart/2005/8/layout/hList1"/>
    <dgm:cxn modelId="{91229477-9DC2-4BF9-8C7A-4337EF31DEF5}" type="presParOf" srcId="{DB8037B9-AC77-4D8F-AB7A-C1CCF54CC82E}" destId="{085D9A07-7A31-47E0-BC58-368A47CB55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355A0E-B959-4435-854D-D5F50CA61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31341EA-2EA5-46B9-A815-DAC63B01F070}">
      <dgm:prSet/>
      <dgm:spPr/>
      <dgm:t>
        <a:bodyPr/>
        <a:lstStyle/>
        <a:p>
          <a:pPr rtl="0"/>
          <a:r>
            <a:rPr lang="en-US" dirty="0" smtClean="0"/>
            <a:t>Class I</a:t>
          </a:r>
          <a:endParaRPr lang="en-US" dirty="0"/>
        </a:p>
      </dgm:t>
    </dgm:pt>
    <dgm:pt modelId="{BE81C3B5-D982-4124-A23D-6E0DD65B3E50}" type="parTrans" cxnId="{2CDDA8A3-E10E-4396-BBA7-485CF6A14E62}">
      <dgm:prSet/>
      <dgm:spPr/>
      <dgm:t>
        <a:bodyPr/>
        <a:lstStyle/>
        <a:p>
          <a:endParaRPr lang="en-US"/>
        </a:p>
      </dgm:t>
    </dgm:pt>
    <dgm:pt modelId="{998D07FC-5F9C-43C9-A12A-95CE898560C6}" type="sibTrans" cxnId="{2CDDA8A3-E10E-4396-BBA7-485CF6A14E62}">
      <dgm:prSet/>
      <dgm:spPr/>
      <dgm:t>
        <a:bodyPr/>
        <a:lstStyle/>
        <a:p>
          <a:endParaRPr lang="en-US"/>
        </a:p>
      </dgm:t>
    </dgm:pt>
    <dgm:pt modelId="{3441A832-5C53-48C8-B05E-9F7943371D83}">
      <dgm:prSet/>
      <dgm:spPr/>
      <dgm:t>
        <a:bodyPr/>
        <a:lstStyle/>
        <a:p>
          <a:pPr rtl="0"/>
          <a:r>
            <a:rPr lang="en-US" dirty="0" smtClean="0"/>
            <a:t>A cohort study of a broad spectrum of persons at risk for developing the outcome (e.g., target disease, work status). The outcome is defined by an acceptable reference standard for case definition. The outcome is objective or measured by an observer who is masked to the presence of the risk factor. Study results allow calculation of measures of prognostic accuracy.</a:t>
          </a:r>
          <a:endParaRPr lang="en-US" dirty="0"/>
        </a:p>
      </dgm:t>
    </dgm:pt>
    <dgm:pt modelId="{1E57CA70-56BD-45E6-92CA-843F5E9DD2DD}" type="parTrans" cxnId="{5D42C630-CA18-477F-ADB2-584D463D94DC}">
      <dgm:prSet/>
      <dgm:spPr/>
    </dgm:pt>
    <dgm:pt modelId="{5B48A84E-B89B-4DF0-AED9-C5AC07668C97}" type="sibTrans" cxnId="{5D42C630-CA18-477F-ADB2-584D463D94DC}">
      <dgm:prSet/>
      <dgm:spPr/>
    </dgm:pt>
    <dgm:pt modelId="{966D59F6-20BD-4B12-B456-F82DB7A28A5A}">
      <dgm:prSet/>
      <dgm:spPr/>
      <dgm:t>
        <a:bodyPr/>
        <a:lstStyle/>
        <a:p>
          <a:pPr rtl="0"/>
          <a:r>
            <a:rPr lang="en-US" dirty="0" smtClean="0"/>
            <a:t>Class II</a:t>
          </a:r>
          <a:endParaRPr lang="en-US" dirty="0"/>
        </a:p>
      </dgm:t>
    </dgm:pt>
    <dgm:pt modelId="{9750287D-4930-47FB-A308-AC638C2FEAB9}" type="parTrans" cxnId="{0D6FF8F3-F6BC-4649-9851-B8CAF0AD97D7}">
      <dgm:prSet/>
      <dgm:spPr/>
    </dgm:pt>
    <dgm:pt modelId="{5FF5FA82-48B8-44AA-8055-62E034F1E8A9}" type="sibTrans" cxnId="{0D6FF8F3-F6BC-4649-9851-B8CAF0AD97D7}">
      <dgm:prSet/>
      <dgm:spPr/>
    </dgm:pt>
    <dgm:pt modelId="{E4B0738C-A3B5-43F7-8F61-11238579714E}">
      <dgm:prSet/>
      <dgm:spPr/>
      <dgm:t>
        <a:bodyPr/>
        <a:lstStyle/>
        <a:p>
          <a:pPr rtl="0"/>
          <a:r>
            <a:rPr lang="en-US" dirty="0" smtClean="0"/>
            <a:t>A case-control study of a broad spectrum of persons with the condition compared to a broad spectrum of controls or a cohort study of a broad spectrum of persons at risk for the outcome (e.g., target disease, work status) where the data was collected retrospectively. The outcome is defined by an acceptable reference standard for case definition. The outcome is objective or measured by an observer who is masked to the presence of the risk factor. Study results allow calculation of measures of prognostic accuracy.</a:t>
          </a:r>
          <a:endParaRPr lang="en-US" dirty="0"/>
        </a:p>
      </dgm:t>
    </dgm:pt>
    <dgm:pt modelId="{C2FE2EE3-02C0-4A43-BAF4-2A2763D8A5EE}" type="parTrans" cxnId="{A72754B4-0E04-4A2F-B33B-DC6F6B90F5C4}">
      <dgm:prSet/>
      <dgm:spPr/>
    </dgm:pt>
    <dgm:pt modelId="{F0E55A32-C985-49B8-860E-ABB5CED6D355}" type="sibTrans" cxnId="{A72754B4-0E04-4A2F-B33B-DC6F6B90F5C4}">
      <dgm:prSet/>
      <dgm:spPr/>
    </dgm:pt>
    <dgm:pt modelId="{D95481BC-FF01-4C06-A56B-468EEAFEB841}" type="pres">
      <dgm:prSet presAssocID="{96355A0E-B959-4435-854D-D5F50CA612F8}" presName="Name0" presStyleCnt="0">
        <dgm:presLayoutVars>
          <dgm:dir/>
          <dgm:animLvl val="lvl"/>
          <dgm:resizeHandles val="exact"/>
        </dgm:presLayoutVars>
      </dgm:prSet>
      <dgm:spPr/>
      <dgm:t>
        <a:bodyPr/>
        <a:lstStyle/>
        <a:p>
          <a:endParaRPr lang="en-US"/>
        </a:p>
      </dgm:t>
    </dgm:pt>
    <dgm:pt modelId="{5FFCE7DD-63C7-40C8-BAA4-DCECCE69C4FB}" type="pres">
      <dgm:prSet presAssocID="{E31341EA-2EA5-46B9-A815-DAC63B01F070}" presName="composite" presStyleCnt="0"/>
      <dgm:spPr/>
    </dgm:pt>
    <dgm:pt modelId="{85F9F946-2A69-4FCC-B2B6-436656B57144}" type="pres">
      <dgm:prSet presAssocID="{E31341EA-2EA5-46B9-A815-DAC63B01F070}" presName="parTx" presStyleLbl="alignNode1" presStyleIdx="0" presStyleCnt="2">
        <dgm:presLayoutVars>
          <dgm:chMax val="0"/>
          <dgm:chPref val="0"/>
          <dgm:bulletEnabled val="1"/>
        </dgm:presLayoutVars>
      </dgm:prSet>
      <dgm:spPr/>
      <dgm:t>
        <a:bodyPr/>
        <a:lstStyle/>
        <a:p>
          <a:endParaRPr lang="en-US"/>
        </a:p>
      </dgm:t>
    </dgm:pt>
    <dgm:pt modelId="{1C0C15C2-D5BC-4F98-A61B-A9F4CA3E90B1}" type="pres">
      <dgm:prSet presAssocID="{E31341EA-2EA5-46B9-A815-DAC63B01F070}" presName="desTx" presStyleLbl="alignAccFollowNode1" presStyleIdx="0" presStyleCnt="2">
        <dgm:presLayoutVars>
          <dgm:bulletEnabled val="1"/>
        </dgm:presLayoutVars>
      </dgm:prSet>
      <dgm:spPr/>
      <dgm:t>
        <a:bodyPr/>
        <a:lstStyle/>
        <a:p>
          <a:endParaRPr lang="en-US"/>
        </a:p>
      </dgm:t>
    </dgm:pt>
    <dgm:pt modelId="{D74BF1F8-1B02-4AC6-880A-A1FF9D8C4BEB}" type="pres">
      <dgm:prSet presAssocID="{998D07FC-5F9C-43C9-A12A-95CE898560C6}" presName="space" presStyleCnt="0"/>
      <dgm:spPr/>
    </dgm:pt>
    <dgm:pt modelId="{42FFDBDA-E65C-4B7B-AB6E-D6AEA8926ADB}" type="pres">
      <dgm:prSet presAssocID="{966D59F6-20BD-4B12-B456-F82DB7A28A5A}" presName="composite" presStyleCnt="0"/>
      <dgm:spPr/>
    </dgm:pt>
    <dgm:pt modelId="{5C7820D5-A0D3-48B1-ABBE-E575E12198F3}" type="pres">
      <dgm:prSet presAssocID="{966D59F6-20BD-4B12-B456-F82DB7A28A5A}" presName="parTx" presStyleLbl="alignNode1" presStyleIdx="1" presStyleCnt="2">
        <dgm:presLayoutVars>
          <dgm:chMax val="0"/>
          <dgm:chPref val="0"/>
          <dgm:bulletEnabled val="1"/>
        </dgm:presLayoutVars>
      </dgm:prSet>
      <dgm:spPr/>
      <dgm:t>
        <a:bodyPr/>
        <a:lstStyle/>
        <a:p>
          <a:endParaRPr lang="en-US"/>
        </a:p>
      </dgm:t>
    </dgm:pt>
    <dgm:pt modelId="{3828889F-6800-4DA5-BA68-AF001A843AB9}" type="pres">
      <dgm:prSet presAssocID="{966D59F6-20BD-4B12-B456-F82DB7A28A5A}" presName="desTx" presStyleLbl="alignAccFollowNode1" presStyleIdx="1" presStyleCnt="2">
        <dgm:presLayoutVars>
          <dgm:bulletEnabled val="1"/>
        </dgm:presLayoutVars>
      </dgm:prSet>
      <dgm:spPr/>
      <dgm:t>
        <a:bodyPr/>
        <a:lstStyle/>
        <a:p>
          <a:endParaRPr lang="en-US"/>
        </a:p>
      </dgm:t>
    </dgm:pt>
  </dgm:ptLst>
  <dgm:cxnLst>
    <dgm:cxn modelId="{22372F42-E824-4953-852A-6AB010E6336C}" type="presOf" srcId="{E4B0738C-A3B5-43F7-8F61-11238579714E}" destId="{3828889F-6800-4DA5-BA68-AF001A843AB9}" srcOrd="0" destOrd="0" presId="urn:microsoft.com/office/officeart/2005/8/layout/hList1"/>
    <dgm:cxn modelId="{0D6FF8F3-F6BC-4649-9851-B8CAF0AD97D7}" srcId="{96355A0E-B959-4435-854D-D5F50CA612F8}" destId="{966D59F6-20BD-4B12-B456-F82DB7A28A5A}" srcOrd="1" destOrd="0" parTransId="{9750287D-4930-47FB-A308-AC638C2FEAB9}" sibTransId="{5FF5FA82-48B8-44AA-8055-62E034F1E8A9}"/>
    <dgm:cxn modelId="{57D5BFA7-2CDC-4462-AA39-FC9E0D228B49}" type="presOf" srcId="{3441A832-5C53-48C8-B05E-9F7943371D83}" destId="{1C0C15C2-D5BC-4F98-A61B-A9F4CA3E90B1}" srcOrd="0" destOrd="0" presId="urn:microsoft.com/office/officeart/2005/8/layout/hList1"/>
    <dgm:cxn modelId="{A72754B4-0E04-4A2F-B33B-DC6F6B90F5C4}" srcId="{966D59F6-20BD-4B12-B456-F82DB7A28A5A}" destId="{E4B0738C-A3B5-43F7-8F61-11238579714E}" srcOrd="0" destOrd="0" parTransId="{C2FE2EE3-02C0-4A43-BAF4-2A2763D8A5EE}" sibTransId="{F0E55A32-C985-49B8-860E-ABB5CED6D355}"/>
    <dgm:cxn modelId="{F5AD9F18-274A-4F8E-B4F7-7ADE8F3396CD}" type="presOf" srcId="{96355A0E-B959-4435-854D-D5F50CA612F8}" destId="{D95481BC-FF01-4C06-A56B-468EEAFEB841}" srcOrd="0" destOrd="0" presId="urn:microsoft.com/office/officeart/2005/8/layout/hList1"/>
    <dgm:cxn modelId="{2CDDA8A3-E10E-4396-BBA7-485CF6A14E62}" srcId="{96355A0E-B959-4435-854D-D5F50CA612F8}" destId="{E31341EA-2EA5-46B9-A815-DAC63B01F070}" srcOrd="0" destOrd="0" parTransId="{BE81C3B5-D982-4124-A23D-6E0DD65B3E50}" sibTransId="{998D07FC-5F9C-43C9-A12A-95CE898560C6}"/>
    <dgm:cxn modelId="{1FA1EE80-4263-43CC-840C-34534FF3B752}" type="presOf" srcId="{E31341EA-2EA5-46B9-A815-DAC63B01F070}" destId="{85F9F946-2A69-4FCC-B2B6-436656B57144}" srcOrd="0" destOrd="0" presId="urn:microsoft.com/office/officeart/2005/8/layout/hList1"/>
    <dgm:cxn modelId="{5D42C630-CA18-477F-ADB2-584D463D94DC}" srcId="{E31341EA-2EA5-46B9-A815-DAC63B01F070}" destId="{3441A832-5C53-48C8-B05E-9F7943371D83}" srcOrd="0" destOrd="0" parTransId="{1E57CA70-56BD-45E6-92CA-843F5E9DD2DD}" sibTransId="{5B48A84E-B89B-4DF0-AED9-C5AC07668C97}"/>
    <dgm:cxn modelId="{918941AC-328F-4F2D-B0B3-2694E44E83DC}" type="presOf" srcId="{966D59F6-20BD-4B12-B456-F82DB7A28A5A}" destId="{5C7820D5-A0D3-48B1-ABBE-E575E12198F3}" srcOrd="0" destOrd="0" presId="urn:microsoft.com/office/officeart/2005/8/layout/hList1"/>
    <dgm:cxn modelId="{BBCADA11-5BF9-4199-A1FC-4A8DF96038D5}" type="presParOf" srcId="{D95481BC-FF01-4C06-A56B-468EEAFEB841}" destId="{5FFCE7DD-63C7-40C8-BAA4-DCECCE69C4FB}" srcOrd="0" destOrd="0" presId="urn:microsoft.com/office/officeart/2005/8/layout/hList1"/>
    <dgm:cxn modelId="{0D5F993C-3A20-4364-830A-13EB44EE800C}" type="presParOf" srcId="{5FFCE7DD-63C7-40C8-BAA4-DCECCE69C4FB}" destId="{85F9F946-2A69-4FCC-B2B6-436656B57144}" srcOrd="0" destOrd="0" presId="urn:microsoft.com/office/officeart/2005/8/layout/hList1"/>
    <dgm:cxn modelId="{89E228AD-DE03-4C48-A077-098AEA5B66F3}" type="presParOf" srcId="{5FFCE7DD-63C7-40C8-BAA4-DCECCE69C4FB}" destId="{1C0C15C2-D5BC-4F98-A61B-A9F4CA3E90B1}" srcOrd="1" destOrd="0" presId="urn:microsoft.com/office/officeart/2005/8/layout/hList1"/>
    <dgm:cxn modelId="{9DF911DF-48C8-4570-85D8-2062B0944B06}" type="presParOf" srcId="{D95481BC-FF01-4C06-A56B-468EEAFEB841}" destId="{D74BF1F8-1B02-4AC6-880A-A1FF9D8C4BEB}" srcOrd="1" destOrd="0" presId="urn:microsoft.com/office/officeart/2005/8/layout/hList1"/>
    <dgm:cxn modelId="{EDC31ADF-3666-42ED-94BC-25B31F08554C}" type="presParOf" srcId="{D95481BC-FF01-4C06-A56B-468EEAFEB841}" destId="{42FFDBDA-E65C-4B7B-AB6E-D6AEA8926ADB}" srcOrd="2" destOrd="0" presId="urn:microsoft.com/office/officeart/2005/8/layout/hList1"/>
    <dgm:cxn modelId="{478EA651-433B-40B9-93E7-9F8AAACA2970}" type="presParOf" srcId="{42FFDBDA-E65C-4B7B-AB6E-D6AEA8926ADB}" destId="{5C7820D5-A0D3-48B1-ABBE-E575E12198F3}" srcOrd="0" destOrd="0" presId="urn:microsoft.com/office/officeart/2005/8/layout/hList1"/>
    <dgm:cxn modelId="{DE331E1B-8794-4BA7-831D-212964C7BB05}" type="presParOf" srcId="{42FFDBDA-E65C-4B7B-AB6E-D6AEA8926ADB}" destId="{3828889F-6800-4DA5-BA68-AF001A843A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5F83-FB73-4D75-86CD-2F5E7F00D027}">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Idiopathic NPH</a:t>
          </a:r>
          <a:endParaRPr lang="en-US" sz="3500" kern="1200" dirty="0"/>
        </a:p>
      </dsp:txBody>
      <dsp:txXfrm>
        <a:off x="470066" y="34496"/>
        <a:ext cx="2253718" cy="1092859"/>
      </dsp:txXfrm>
    </dsp:sp>
    <dsp:sp modelId="{58F2F2F6-1BAF-41F9-93A0-CB7831183256}">
      <dsp:nvSpPr>
        <dsp:cNvPr id="0" name=""/>
        <dsp:cNvSpPr/>
      </dsp:nvSpPr>
      <dsp:spPr>
        <a:xfrm>
          <a:off x="668238" y="1161355"/>
          <a:ext cx="232171" cy="568919"/>
        </a:xfrm>
        <a:custGeom>
          <a:avLst/>
          <a:gdLst/>
          <a:ahLst/>
          <a:cxnLst/>
          <a:rect l="0" t="0" r="0" b="0"/>
          <a:pathLst>
            <a:path>
              <a:moveTo>
                <a:pt x="0" y="0"/>
              </a:moveTo>
              <a:lnTo>
                <a:pt x="0" y="568919"/>
              </a:lnTo>
              <a:lnTo>
                <a:pt x="232171" y="5689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F5B1B-73EA-4FE3-B8E7-05063B4AE278}">
      <dsp:nvSpPr>
        <dsp:cNvPr id="0" name=""/>
        <dsp:cNvSpPr/>
      </dsp:nvSpPr>
      <dsp:spPr>
        <a:xfrm>
          <a:off x="900410" y="1451570"/>
          <a:ext cx="1834120" cy="557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Unknown cause</a:t>
          </a:r>
          <a:endParaRPr lang="en-US" sz="1500" kern="1200" dirty="0"/>
        </a:p>
      </dsp:txBody>
      <dsp:txXfrm>
        <a:off x="916736" y="1467896"/>
        <a:ext cx="1801468" cy="524757"/>
      </dsp:txXfrm>
    </dsp:sp>
    <dsp:sp modelId="{666211F5-E8DD-4EA9-846B-59B2A727E14D}">
      <dsp:nvSpPr>
        <dsp:cNvPr id="0" name=""/>
        <dsp:cNvSpPr/>
      </dsp:nvSpPr>
      <dsp:spPr>
        <a:xfrm>
          <a:off x="668238" y="1161355"/>
          <a:ext cx="294319" cy="2322214"/>
        </a:xfrm>
        <a:custGeom>
          <a:avLst/>
          <a:gdLst/>
          <a:ahLst/>
          <a:cxnLst/>
          <a:rect l="0" t="0" r="0" b="0"/>
          <a:pathLst>
            <a:path>
              <a:moveTo>
                <a:pt x="0" y="0"/>
              </a:moveTo>
              <a:lnTo>
                <a:pt x="0" y="2322214"/>
              </a:lnTo>
              <a:lnTo>
                <a:pt x="294319" y="2322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E0BB55-2C00-4952-8521-A03A3E707923}">
      <dsp:nvSpPr>
        <dsp:cNvPr id="0" name=""/>
        <dsp:cNvSpPr/>
      </dsp:nvSpPr>
      <dsp:spPr>
        <a:xfrm>
          <a:off x="962557" y="290314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Response to shunting has been described as variable, short-lived, unpredictable, with significant risks</a:t>
          </a:r>
          <a:endParaRPr lang="en-US" sz="1500" kern="1200" dirty="0"/>
        </a:p>
      </dsp:txBody>
      <dsp:txXfrm>
        <a:off x="996557" y="2937140"/>
        <a:ext cx="1789374" cy="1092859"/>
      </dsp:txXfrm>
    </dsp:sp>
    <dsp:sp modelId="{BA3773FC-9D85-4DFD-B3E4-38E992CF1342}">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n-US" sz="3500" kern="1200" dirty="0" smtClean="0"/>
            <a:t>Secondary NPH</a:t>
          </a:r>
          <a:endParaRPr lang="en-US" sz="3500" kern="1200" dirty="0"/>
        </a:p>
      </dsp:txBody>
      <dsp:txXfrm>
        <a:off x="3372214" y="34496"/>
        <a:ext cx="2253718" cy="1092859"/>
      </dsp:txXfrm>
    </dsp:sp>
    <dsp:sp modelId="{177B3540-644C-4429-82FA-27BB88A44F31}">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BF23B-9F62-4012-892D-3B697EC3A6DF}">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Typically arising from conditions such as subarachnoid hemorrhage and infectious meningitis</a:t>
          </a:r>
          <a:endParaRPr lang="en-US" sz="1500" kern="1200" dirty="0"/>
        </a:p>
      </dsp:txBody>
      <dsp:txXfrm>
        <a:off x="3836558" y="1485570"/>
        <a:ext cx="1789374" cy="1092859"/>
      </dsp:txXfrm>
    </dsp:sp>
    <dsp:sp modelId="{7167B90B-0CDA-430A-A977-E47D6EF38AC9}">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FE1C9-935B-47E4-9E26-D322E8A7D573}">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Ventricular shunting is standard of care</a:t>
          </a:r>
          <a:endParaRPr lang="en-US" sz="1500" kern="1200" dirty="0"/>
        </a:p>
      </dsp:txBody>
      <dsp:txXfrm>
        <a:off x="3836558" y="2936644"/>
        <a:ext cx="1789374" cy="1092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40" y="163408"/>
          <a:ext cx="38668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Class III</a:t>
          </a:r>
          <a:endParaRPr lang="en-US" sz="1800" kern="1200" dirty="0"/>
        </a:p>
      </dsp:txBody>
      <dsp:txXfrm>
        <a:off x="40" y="163408"/>
        <a:ext cx="3866892" cy="518400"/>
      </dsp:txXfrm>
    </dsp:sp>
    <dsp:sp modelId="{1C0C15C2-D5BC-4F98-A61B-A9F4CA3E90B1}">
      <dsp:nvSpPr>
        <dsp:cNvPr id="0" name=""/>
        <dsp:cNvSpPr/>
      </dsp:nvSpPr>
      <dsp:spPr>
        <a:xfrm>
          <a:off x="40" y="681808"/>
          <a:ext cx="3866892"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 case-control study or a cohort study where either the persons with the condition or the controls are of a narrow spectrum where the data was collected retrospectively. The outcome is defined by an acceptable reference standard for case definition. The outcome is objective or measured by an observer who did not determine the presence of the risk factor. Study results allow calculation of measures of a prognostic accuracy.</a:t>
          </a:r>
          <a:endParaRPr lang="en-US" sz="1800" kern="1200" dirty="0"/>
        </a:p>
      </dsp:txBody>
      <dsp:txXfrm>
        <a:off x="40" y="681808"/>
        <a:ext cx="3866892" cy="3557519"/>
      </dsp:txXfrm>
    </dsp:sp>
    <dsp:sp modelId="{5C7820D5-A0D3-48B1-ABBE-E575E12198F3}">
      <dsp:nvSpPr>
        <dsp:cNvPr id="0" name=""/>
        <dsp:cNvSpPr/>
      </dsp:nvSpPr>
      <dsp:spPr>
        <a:xfrm>
          <a:off x="4408297" y="163408"/>
          <a:ext cx="38668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Class IV</a:t>
          </a:r>
          <a:endParaRPr lang="en-US" sz="1800" kern="1200" dirty="0"/>
        </a:p>
      </dsp:txBody>
      <dsp:txXfrm>
        <a:off x="4408297" y="163408"/>
        <a:ext cx="3866892" cy="518400"/>
      </dsp:txXfrm>
    </dsp:sp>
    <dsp:sp modelId="{3828889F-6800-4DA5-BA68-AF001A843AB9}">
      <dsp:nvSpPr>
        <dsp:cNvPr id="0" name=""/>
        <dsp:cNvSpPr/>
      </dsp:nvSpPr>
      <dsp:spPr>
        <a:xfrm>
          <a:off x="4408297" y="681808"/>
          <a:ext cx="3866892" cy="3557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Studies not meeting Class I, II, or III criteria, including consensus, expert opinion, or a case report.</a:t>
          </a:r>
          <a:endParaRPr lang="en-US" sz="1800" kern="1200" dirty="0"/>
        </a:p>
      </dsp:txBody>
      <dsp:txXfrm>
        <a:off x="4408297" y="681808"/>
        <a:ext cx="3866892" cy="35575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CD724-0F04-41C4-8AEC-4CF4637BBAD9}">
      <dsp:nvSpPr>
        <dsp:cNvPr id="0" name=""/>
        <dsp:cNvSpPr/>
      </dsp:nvSpPr>
      <dsp:spPr>
        <a:xfrm>
          <a:off x="1555660" y="0"/>
          <a:ext cx="4402736" cy="4402736"/>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8B615-22A1-4144-AC4C-91D2EF5603AD}">
      <dsp:nvSpPr>
        <dsp:cNvPr id="0" name=""/>
        <dsp:cNvSpPr/>
      </dsp:nvSpPr>
      <dsp:spPr>
        <a:xfrm>
          <a:off x="3283404" y="441016"/>
          <a:ext cx="3809027" cy="8046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t>Level A</a:t>
          </a:r>
          <a:endParaRPr lang="en-US" sz="900" b="1" kern="1200" dirty="0"/>
        </a:p>
        <a:p>
          <a:pPr marL="57150" lvl="1" indent="-57150" algn="l" defTabSz="355600">
            <a:lnSpc>
              <a:spcPct val="90000"/>
            </a:lnSpc>
            <a:spcBef>
              <a:spcPct val="0"/>
            </a:spcBef>
            <a:spcAft>
              <a:spcPct val="15000"/>
            </a:spcAft>
            <a:buChar char="••"/>
          </a:pPr>
          <a:r>
            <a:rPr lang="en-US" sz="800" kern="1200" dirty="0" smtClean="0"/>
            <a:t>Established as effective, ineffective or harmful (or established as useful/predictive or not useful/predictive) for the given condition in the specified population.</a:t>
          </a:r>
        </a:p>
        <a:p>
          <a:pPr marL="57150" lvl="1" indent="-57150" algn="l" defTabSz="355600">
            <a:lnSpc>
              <a:spcPct val="90000"/>
            </a:lnSpc>
            <a:spcBef>
              <a:spcPct val="0"/>
            </a:spcBef>
            <a:spcAft>
              <a:spcPct val="15000"/>
            </a:spcAft>
            <a:buChar char="••"/>
          </a:pPr>
          <a:endParaRPr lang="en-US" sz="800" kern="1200" dirty="0" smtClean="0"/>
        </a:p>
        <a:p>
          <a:pPr marL="57150" lvl="1" indent="-57150" algn="l" defTabSz="355600">
            <a:lnSpc>
              <a:spcPct val="90000"/>
            </a:lnSpc>
            <a:spcBef>
              <a:spcPct val="0"/>
            </a:spcBef>
            <a:spcAft>
              <a:spcPct val="15000"/>
            </a:spcAft>
            <a:buChar char="••"/>
          </a:pPr>
          <a:r>
            <a:rPr lang="en-US" sz="800" kern="1200" dirty="0" smtClean="0"/>
            <a:t>Requires at least two consistent Class I studies.</a:t>
          </a:r>
          <a:endParaRPr lang="en-US" sz="800" kern="1200" dirty="0"/>
        </a:p>
      </dsp:txBody>
      <dsp:txXfrm>
        <a:off x="3322682" y="480294"/>
        <a:ext cx="3730471" cy="726055"/>
      </dsp:txXfrm>
    </dsp:sp>
    <dsp:sp modelId="{07170D47-DFDB-455E-8F2E-6A48581625AA}">
      <dsp:nvSpPr>
        <dsp:cNvPr id="0" name=""/>
        <dsp:cNvSpPr/>
      </dsp:nvSpPr>
      <dsp:spPr>
        <a:xfrm>
          <a:off x="3283404" y="1321192"/>
          <a:ext cx="3809027" cy="8046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t>Level B</a:t>
          </a:r>
          <a:endParaRPr lang="en-US" sz="900" b="1" kern="1200" dirty="0"/>
        </a:p>
        <a:p>
          <a:pPr marL="57150" lvl="1" indent="-57150" algn="l" defTabSz="355600">
            <a:lnSpc>
              <a:spcPct val="90000"/>
            </a:lnSpc>
            <a:spcBef>
              <a:spcPct val="0"/>
            </a:spcBef>
            <a:spcAft>
              <a:spcPct val="15000"/>
            </a:spcAft>
            <a:buChar char="••"/>
          </a:pPr>
          <a:r>
            <a:rPr lang="en-US" sz="800" kern="1200" dirty="0" smtClean="0"/>
            <a:t>Probably effective, ineffective or harmful (or probably useful/predictive or not useful/predictive) for the given condition in the specified population.</a:t>
          </a:r>
        </a:p>
        <a:p>
          <a:pPr marL="57150" lvl="1" indent="-57150" algn="l" defTabSz="355600">
            <a:lnSpc>
              <a:spcPct val="90000"/>
            </a:lnSpc>
            <a:spcBef>
              <a:spcPct val="0"/>
            </a:spcBef>
            <a:spcAft>
              <a:spcPct val="15000"/>
            </a:spcAft>
            <a:buChar char="••"/>
          </a:pPr>
          <a:endParaRPr lang="en-US" sz="800" kern="1200" dirty="0" smtClean="0"/>
        </a:p>
        <a:p>
          <a:pPr marL="57150" lvl="1" indent="-57150" algn="l" defTabSz="355600">
            <a:lnSpc>
              <a:spcPct val="90000"/>
            </a:lnSpc>
            <a:spcBef>
              <a:spcPct val="0"/>
            </a:spcBef>
            <a:spcAft>
              <a:spcPct val="15000"/>
            </a:spcAft>
            <a:buChar char="••"/>
          </a:pPr>
          <a:r>
            <a:rPr lang="en-US" sz="800" kern="1200" dirty="0" smtClean="0"/>
            <a:t>Requires at least one Class I study or two consistent Class II studies.</a:t>
          </a:r>
          <a:endParaRPr lang="en-US" sz="800" kern="1200" dirty="0"/>
        </a:p>
      </dsp:txBody>
      <dsp:txXfrm>
        <a:off x="3322682" y="1360470"/>
        <a:ext cx="3730471" cy="726055"/>
      </dsp:txXfrm>
    </dsp:sp>
    <dsp:sp modelId="{81DBC314-817C-45D0-A980-AE3588481378}">
      <dsp:nvSpPr>
        <dsp:cNvPr id="0" name=""/>
        <dsp:cNvSpPr/>
      </dsp:nvSpPr>
      <dsp:spPr>
        <a:xfrm>
          <a:off x="3283404" y="2201368"/>
          <a:ext cx="3809027" cy="8046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t>Level C</a:t>
          </a:r>
          <a:endParaRPr lang="en-US" sz="900" b="1" kern="1200" dirty="0"/>
        </a:p>
        <a:p>
          <a:pPr marL="57150" lvl="1" indent="-57150" algn="l" defTabSz="355600">
            <a:lnSpc>
              <a:spcPct val="90000"/>
            </a:lnSpc>
            <a:spcBef>
              <a:spcPct val="0"/>
            </a:spcBef>
            <a:spcAft>
              <a:spcPct val="15000"/>
            </a:spcAft>
            <a:buChar char="••"/>
          </a:pPr>
          <a:r>
            <a:rPr lang="en-US" sz="800" kern="1200" dirty="0" smtClean="0"/>
            <a:t>Possibly effective, ineffective or harmful (or possibly useful/predictive or not useful/predictive) for the given condition in the specified population.</a:t>
          </a:r>
        </a:p>
        <a:p>
          <a:pPr marL="57150" lvl="1" indent="-57150" algn="l" defTabSz="355600">
            <a:lnSpc>
              <a:spcPct val="90000"/>
            </a:lnSpc>
            <a:spcBef>
              <a:spcPct val="0"/>
            </a:spcBef>
            <a:spcAft>
              <a:spcPct val="15000"/>
            </a:spcAft>
            <a:buChar char="••"/>
          </a:pPr>
          <a:endParaRPr lang="en-US" sz="800" kern="1200" dirty="0" smtClean="0"/>
        </a:p>
        <a:p>
          <a:pPr marL="57150" lvl="1" indent="-57150" algn="l" defTabSz="355600">
            <a:lnSpc>
              <a:spcPct val="90000"/>
            </a:lnSpc>
            <a:spcBef>
              <a:spcPct val="0"/>
            </a:spcBef>
            <a:spcAft>
              <a:spcPct val="15000"/>
            </a:spcAft>
            <a:buChar char="••"/>
          </a:pPr>
          <a:r>
            <a:rPr lang="en-US" sz="800" kern="1200" dirty="0" smtClean="0"/>
            <a:t>Requires at least one Class II study or two consistent Class III studies.</a:t>
          </a:r>
          <a:endParaRPr lang="en-US" sz="800" kern="1200" dirty="0"/>
        </a:p>
      </dsp:txBody>
      <dsp:txXfrm>
        <a:off x="3322682" y="2240646"/>
        <a:ext cx="3730471" cy="726055"/>
      </dsp:txXfrm>
    </dsp:sp>
    <dsp:sp modelId="{14278514-C4A7-433C-AD59-878B41804B70}">
      <dsp:nvSpPr>
        <dsp:cNvPr id="0" name=""/>
        <dsp:cNvSpPr/>
      </dsp:nvSpPr>
      <dsp:spPr>
        <a:xfrm>
          <a:off x="3283404" y="3081543"/>
          <a:ext cx="3809027" cy="8046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US" sz="900" b="1" kern="1200" dirty="0" smtClean="0"/>
            <a:t>Level U</a:t>
          </a:r>
          <a:endParaRPr lang="en-US" sz="900" b="1" kern="1200" dirty="0"/>
        </a:p>
        <a:p>
          <a:pPr marL="57150" lvl="1" indent="-57150" algn="l" defTabSz="355600">
            <a:lnSpc>
              <a:spcPct val="90000"/>
            </a:lnSpc>
            <a:spcBef>
              <a:spcPct val="0"/>
            </a:spcBef>
            <a:spcAft>
              <a:spcPct val="15000"/>
            </a:spcAft>
            <a:buChar char="••"/>
          </a:pPr>
          <a:r>
            <a:rPr lang="en-US" sz="800" kern="1200" dirty="0" smtClean="0"/>
            <a:t>Data inadequate or conflicting; given current knowledge, treatment (test, predictor) is unproven.</a:t>
          </a:r>
          <a:endParaRPr lang="en-US" sz="800" kern="1200" dirty="0"/>
        </a:p>
      </dsp:txBody>
      <dsp:txXfrm>
        <a:off x="3322682" y="3120821"/>
        <a:ext cx="3730471" cy="726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AD766-D0CE-4540-A2A5-C1709E5524B4}">
      <dsp:nvSpPr>
        <dsp:cNvPr id="0" name=""/>
        <dsp:cNvSpPr/>
      </dsp:nvSpPr>
      <dsp:spPr>
        <a:xfrm>
          <a:off x="0" y="3670564"/>
          <a:ext cx="745491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C065D-07A3-4007-9329-2716B201794B}">
      <dsp:nvSpPr>
        <dsp:cNvPr id="0" name=""/>
        <dsp:cNvSpPr/>
      </dsp:nvSpPr>
      <dsp:spPr>
        <a:xfrm>
          <a:off x="0" y="2427350"/>
          <a:ext cx="745491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A8F6A-9F5D-4D18-AB28-11ECC70A1ED4}">
      <dsp:nvSpPr>
        <dsp:cNvPr id="0" name=""/>
        <dsp:cNvSpPr/>
      </dsp:nvSpPr>
      <dsp:spPr>
        <a:xfrm>
          <a:off x="0" y="1184136"/>
          <a:ext cx="745491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0F369-6244-45EA-B078-95B3225C877C}">
      <dsp:nvSpPr>
        <dsp:cNvPr id="0" name=""/>
        <dsp:cNvSpPr/>
      </dsp:nvSpPr>
      <dsp:spPr>
        <a:xfrm>
          <a:off x="1938276" y="123"/>
          <a:ext cx="5516634" cy="118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711200" rtl="0">
            <a:lnSpc>
              <a:spcPct val="90000"/>
            </a:lnSpc>
            <a:spcBef>
              <a:spcPct val="0"/>
            </a:spcBef>
            <a:spcAft>
              <a:spcPct val="35000"/>
            </a:spcAft>
          </a:pPr>
          <a:r>
            <a:rPr lang="en-US" sz="1600" kern="1200" dirty="0" smtClean="0"/>
            <a:t>In patients with suspected iNPH, there is insufficient evidence to determine whether those with moderate to severe neuropathologic findings of Alzheimer disease are likely to respond less favorably to shunting than those without Alzheimer pathology. </a:t>
          </a:r>
          <a:endParaRPr lang="en-US" sz="1600" kern="1200" dirty="0"/>
        </a:p>
      </dsp:txBody>
      <dsp:txXfrm>
        <a:off x="1938276" y="123"/>
        <a:ext cx="5516634" cy="1184013"/>
      </dsp:txXfrm>
    </dsp:sp>
    <dsp:sp modelId="{6FEDBEAF-6BC6-47A7-81F8-53CF47D6548B}">
      <dsp:nvSpPr>
        <dsp:cNvPr id="0" name=""/>
        <dsp:cNvSpPr/>
      </dsp:nvSpPr>
      <dsp:spPr>
        <a:xfrm>
          <a:off x="0" y="123"/>
          <a:ext cx="1938276" cy="118401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1 Class III cohort</a:t>
          </a:r>
          <a:r>
            <a:rPr lang="en-US" sz="1800" kern="1200" baseline="30000" dirty="0" smtClean="0"/>
            <a:t>29,30</a:t>
          </a:r>
          <a:endParaRPr lang="en-US" sz="1800" kern="1200" baseline="30000" dirty="0"/>
        </a:p>
      </dsp:txBody>
      <dsp:txXfrm>
        <a:off x="57809" y="57932"/>
        <a:ext cx="1822658" cy="1126204"/>
      </dsp:txXfrm>
    </dsp:sp>
    <dsp:sp modelId="{FF0D6D55-1767-4B72-A8D6-A33F3A2D5D6F}">
      <dsp:nvSpPr>
        <dsp:cNvPr id="0" name=""/>
        <dsp:cNvSpPr/>
      </dsp:nvSpPr>
      <dsp:spPr>
        <a:xfrm>
          <a:off x="1938276" y="1243337"/>
          <a:ext cx="5516634" cy="118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711200" rtl="0">
            <a:lnSpc>
              <a:spcPct val="90000"/>
            </a:lnSpc>
            <a:spcBef>
              <a:spcPct val="0"/>
            </a:spcBef>
            <a:spcAft>
              <a:spcPct val="35000"/>
            </a:spcAft>
          </a:pPr>
          <a:r>
            <a:rPr lang="en-US" sz="1600" kern="1200" dirty="0" smtClean="0"/>
            <a:t>There is insufficient evidence to determine whether the detection of periventricular hyperintensities on imaging is predictive of shunt response in patients with suspected iNPH.</a:t>
          </a:r>
          <a:endParaRPr lang="en-US" sz="1600" kern="1200" dirty="0"/>
        </a:p>
      </dsp:txBody>
      <dsp:txXfrm>
        <a:off x="1938276" y="1243337"/>
        <a:ext cx="5516634" cy="1184013"/>
      </dsp:txXfrm>
    </dsp:sp>
    <dsp:sp modelId="{BC51272E-529C-4554-8A68-A24D40FDF266}">
      <dsp:nvSpPr>
        <dsp:cNvPr id="0" name=""/>
        <dsp:cNvSpPr/>
      </dsp:nvSpPr>
      <dsp:spPr>
        <a:xfrm>
          <a:off x="0" y="1243337"/>
          <a:ext cx="1938276" cy="118401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1 Class II study (downgraded for lack of precision)</a:t>
          </a:r>
          <a:r>
            <a:rPr lang="en-US" sz="1800" kern="1200" baseline="30000" dirty="0" smtClean="0"/>
            <a:t>31</a:t>
          </a:r>
          <a:endParaRPr lang="en-US" sz="1800" kern="1200" baseline="30000" dirty="0"/>
        </a:p>
      </dsp:txBody>
      <dsp:txXfrm>
        <a:off x="57809" y="1301146"/>
        <a:ext cx="1822658" cy="1126204"/>
      </dsp:txXfrm>
    </dsp:sp>
    <dsp:sp modelId="{89EFE16D-EBEF-4006-B8CA-6885368EA5F9}">
      <dsp:nvSpPr>
        <dsp:cNvPr id="0" name=""/>
        <dsp:cNvSpPr/>
      </dsp:nvSpPr>
      <dsp:spPr>
        <a:xfrm>
          <a:off x="1938276" y="2486551"/>
          <a:ext cx="5516634" cy="1184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711200" rtl="0">
            <a:lnSpc>
              <a:spcPct val="90000"/>
            </a:lnSpc>
            <a:spcBef>
              <a:spcPct val="0"/>
            </a:spcBef>
            <a:spcAft>
              <a:spcPct val="35000"/>
            </a:spcAft>
          </a:pPr>
          <a:r>
            <a:rPr lang="en-US" sz="1600" kern="1200" dirty="0" smtClean="0"/>
            <a:t>There is insufficient evidence to determine whether patients with suspected iNPH and persistent ventricular stasis on radioisotope cisternography would respond to shunting.</a:t>
          </a:r>
          <a:endParaRPr lang="en-US" sz="1600" kern="1200" dirty="0"/>
        </a:p>
      </dsp:txBody>
      <dsp:txXfrm>
        <a:off x="1938276" y="2486551"/>
        <a:ext cx="5516634" cy="1184013"/>
      </dsp:txXfrm>
    </dsp:sp>
    <dsp:sp modelId="{DB55BC55-FD4C-41B1-90D2-15736BA7F8A7}">
      <dsp:nvSpPr>
        <dsp:cNvPr id="0" name=""/>
        <dsp:cNvSpPr/>
      </dsp:nvSpPr>
      <dsp:spPr>
        <a:xfrm>
          <a:off x="0" y="2486551"/>
          <a:ext cx="1938276" cy="118401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kern="1200" dirty="0" smtClean="0"/>
            <a:t>Class IV evidence only</a:t>
          </a:r>
          <a:r>
            <a:rPr lang="en-US" sz="1800" kern="1200" baseline="30000" dirty="0" smtClean="0"/>
            <a:t>31</a:t>
          </a:r>
          <a:endParaRPr lang="en-US" sz="1800" kern="1200" baseline="30000" dirty="0"/>
        </a:p>
      </dsp:txBody>
      <dsp:txXfrm>
        <a:off x="57809" y="2544360"/>
        <a:ext cx="1822658" cy="11262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353021"/>
          <a:ext cx="190264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en-US" sz="3600" kern="1200" dirty="0" smtClean="0"/>
            <a:t>Level B</a:t>
          </a:r>
          <a:endParaRPr lang="en-US" sz="3600" kern="1200" dirty="0"/>
        </a:p>
      </dsp:txBody>
      <dsp:txXfrm>
        <a:off x="0" y="1353021"/>
        <a:ext cx="1902643" cy="1287000"/>
      </dsp:txXfrm>
    </dsp:sp>
    <dsp:sp modelId="{C745503B-606E-4B9D-83E0-1FB7EBE398FB}">
      <dsp:nvSpPr>
        <dsp:cNvPr id="0" name=""/>
        <dsp:cNvSpPr/>
      </dsp:nvSpPr>
      <dsp:spPr>
        <a:xfrm>
          <a:off x="1902643" y="870396"/>
          <a:ext cx="380528" cy="22522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2435383" y="501240"/>
          <a:ext cx="5175189" cy="2990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Because there is a risk of significant AEs, the risks and benefits of the procedure should be carefully weighed</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Clinicians should inform patients with iNPH with elevated R</a:t>
          </a:r>
          <a:r>
            <a:rPr lang="en-US" sz="1800" kern="1200" baseline="-25000" dirty="0" smtClean="0"/>
            <a:t>o</a:t>
          </a:r>
          <a:r>
            <a:rPr lang="en-US" sz="1800" kern="1200" dirty="0" smtClean="0"/>
            <a:t> that they have an increased chance of responding to shunting compared with those without such elevation</a:t>
          </a:r>
          <a:endParaRPr lang="en-US" sz="1800" kern="1200" dirty="0"/>
        </a:p>
      </dsp:txBody>
      <dsp:txXfrm>
        <a:off x="2435383" y="501240"/>
        <a:ext cx="5175189" cy="29905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1BF51-85EC-4014-B828-840BDC0D97CC}">
      <dsp:nvSpPr>
        <dsp:cNvPr id="0" name=""/>
        <dsp:cNvSpPr/>
      </dsp:nvSpPr>
      <dsp:spPr>
        <a:xfrm>
          <a:off x="0" y="1353021"/>
          <a:ext cx="2038546"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lvl="0" algn="r" defTabSz="1600200">
            <a:lnSpc>
              <a:spcPct val="90000"/>
            </a:lnSpc>
            <a:spcBef>
              <a:spcPct val="0"/>
            </a:spcBef>
            <a:spcAft>
              <a:spcPct val="35000"/>
            </a:spcAft>
          </a:pPr>
          <a:r>
            <a:rPr lang="en-US" sz="3600" kern="1200" dirty="0" smtClean="0"/>
            <a:t>Level C</a:t>
          </a:r>
          <a:endParaRPr lang="en-US" sz="3600" kern="1200" dirty="0"/>
        </a:p>
      </dsp:txBody>
      <dsp:txXfrm>
        <a:off x="0" y="1353021"/>
        <a:ext cx="2038546" cy="1287000"/>
      </dsp:txXfrm>
    </dsp:sp>
    <dsp:sp modelId="{C745503B-606E-4B9D-83E0-1FB7EBE398FB}">
      <dsp:nvSpPr>
        <dsp:cNvPr id="0" name=""/>
        <dsp:cNvSpPr/>
      </dsp:nvSpPr>
      <dsp:spPr>
        <a:xfrm>
          <a:off x="2038546" y="468208"/>
          <a:ext cx="407709" cy="30566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E2B41-FBFD-4899-BCEB-8BD889EBAF68}">
      <dsp:nvSpPr>
        <dsp:cNvPr id="0" name=""/>
        <dsp:cNvSpPr/>
      </dsp:nvSpPr>
      <dsp:spPr>
        <a:xfrm>
          <a:off x="2609339" y="256919"/>
          <a:ext cx="5544846" cy="3479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Clinicians may choose to offer shunting as a treatment for patients with iNPH in order to treat their </a:t>
          </a:r>
          <a:r>
            <a:rPr lang="en-US" sz="1400" kern="1200" dirty="0" smtClean="0"/>
            <a:t>gait and subjective </a:t>
          </a:r>
          <a:r>
            <a:rPr lang="en-US" sz="1400" kern="1200" dirty="0" smtClean="0"/>
            <a:t>symptoms of </a:t>
          </a:r>
          <a:r>
            <a:rPr lang="en-US" sz="1400" kern="1200" dirty="0" err="1" smtClean="0"/>
            <a:t>iNPH</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Clinicians may counsel patients with iNPH that an abnormal CSF-IT or a positive response to repeated lumbar punctures increases the chance of response to shunting</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Clinicians may counsel patients with iNPH and their families that increasing age does not necessarily decrease the chance of a shunt being successful</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Clinicians may counsel patients with suspected iNPH and with impaired CBF reactivity to acetazolamide, measured by SPECT, that they are possibly more likely to respond to shunting</a:t>
          </a:r>
          <a:endParaRPr lang="en-US" sz="1400" kern="1200" dirty="0"/>
        </a:p>
      </dsp:txBody>
      <dsp:txXfrm>
        <a:off x="2609339" y="256919"/>
        <a:ext cx="5544846" cy="34792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96547-E848-4223-855A-FBCD54E3CAFD}">
      <dsp:nvSpPr>
        <dsp:cNvPr id="0" name=""/>
        <dsp:cNvSpPr/>
      </dsp:nvSpPr>
      <dsp:spPr>
        <a:xfrm>
          <a:off x="0" y="375749"/>
          <a:ext cx="8193024" cy="12403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870" tIns="520700" rIns="63587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Therapeutic question: What is the efficacy of ventricular shunting for iNPH?</a:t>
          </a:r>
          <a:endParaRPr lang="en-US" sz="2000" kern="1200" dirty="0">
            <a:latin typeface="+mj-lt"/>
          </a:endParaRPr>
        </a:p>
      </dsp:txBody>
      <dsp:txXfrm>
        <a:off x="0" y="375749"/>
        <a:ext cx="8193024" cy="1240312"/>
      </dsp:txXfrm>
    </dsp:sp>
    <dsp:sp modelId="{71F02482-B664-492A-B95D-F10A5BFCA8A3}">
      <dsp:nvSpPr>
        <dsp:cNvPr id="0" name=""/>
        <dsp:cNvSpPr/>
      </dsp:nvSpPr>
      <dsp:spPr>
        <a:xfrm>
          <a:off x="409651" y="6749"/>
          <a:ext cx="5735116"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774" tIns="0" rIns="216774"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Clinical Question 1</a:t>
          </a:r>
          <a:endParaRPr lang="en-US" sz="2000" kern="1200" dirty="0">
            <a:latin typeface="+mj-lt"/>
          </a:endParaRPr>
        </a:p>
      </dsp:txBody>
      <dsp:txXfrm>
        <a:off x="445677" y="42775"/>
        <a:ext cx="5663064" cy="665948"/>
      </dsp:txXfrm>
    </dsp:sp>
    <dsp:sp modelId="{5C0D1215-0E01-49A4-8F60-452E4D9FC916}">
      <dsp:nvSpPr>
        <dsp:cNvPr id="0" name=""/>
        <dsp:cNvSpPr/>
      </dsp:nvSpPr>
      <dsp:spPr>
        <a:xfrm>
          <a:off x="0" y="2120062"/>
          <a:ext cx="8193024" cy="208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870" tIns="520700" rIns="63587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Prognostic question</a:t>
          </a:r>
          <a:r>
            <a:rPr lang="en-US" sz="2000" kern="1200" dirty="0" smtClean="0">
              <a:solidFill>
                <a:schemeClr val="tx1"/>
              </a:solidFill>
              <a:latin typeface="+mj-lt"/>
            </a:rPr>
            <a:t>: Are there reliable clinical or laboratory predictors of a successful outcome of shunting (efficacy and successful outcome both defined as a persistent, objectively demonstrable, and clinically meaningful improvement after shunting)? </a:t>
          </a:r>
          <a:endParaRPr lang="en-US" sz="2000" kern="1200" dirty="0">
            <a:solidFill>
              <a:schemeClr val="tx1"/>
            </a:solidFill>
            <a:latin typeface="+mj-lt"/>
          </a:endParaRPr>
        </a:p>
      </dsp:txBody>
      <dsp:txXfrm>
        <a:off x="0" y="2120062"/>
        <a:ext cx="8193024" cy="2086875"/>
      </dsp:txXfrm>
    </dsp:sp>
    <dsp:sp modelId="{ECFB342C-6631-478E-9705-F58BDF4F633A}">
      <dsp:nvSpPr>
        <dsp:cNvPr id="0" name=""/>
        <dsp:cNvSpPr/>
      </dsp:nvSpPr>
      <dsp:spPr>
        <a:xfrm>
          <a:off x="409651" y="1751062"/>
          <a:ext cx="5735116"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774" tIns="0" rIns="216774" bIns="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Clinical Question 2</a:t>
          </a:r>
          <a:endParaRPr lang="en-US" sz="2000" kern="1200" dirty="0">
            <a:latin typeface="+mj-lt"/>
          </a:endParaRPr>
        </a:p>
      </dsp:txBody>
      <dsp:txXfrm>
        <a:off x="445677" y="1787088"/>
        <a:ext cx="5663064"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DDB83-E0B0-4B4A-A5FC-B03308D6582A}">
      <dsp:nvSpPr>
        <dsp:cNvPr id="0" name=""/>
        <dsp:cNvSpPr/>
      </dsp:nvSpPr>
      <dsp:spPr>
        <a:xfrm>
          <a:off x="453549" y="1046252"/>
          <a:ext cx="5341933" cy="2760678"/>
        </a:xfrm>
        <a:prstGeom prst="rect">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72E09B9-6946-414B-9DD5-F367E820FC39}">
      <dsp:nvSpPr>
        <dsp:cNvPr id="0" name=""/>
        <dsp:cNvSpPr/>
      </dsp:nvSpPr>
      <dsp:spPr>
        <a:xfrm>
          <a:off x="727491" y="1251515"/>
          <a:ext cx="2480622" cy="23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rtl="0">
            <a:lnSpc>
              <a:spcPct val="90000"/>
            </a:lnSpc>
            <a:spcBef>
              <a:spcPct val="0"/>
            </a:spcBef>
            <a:spcAft>
              <a:spcPct val="35000"/>
            </a:spcAft>
          </a:pPr>
          <a:r>
            <a:rPr lang="en-US" sz="1800" b="1" kern="1200" dirty="0" smtClean="0"/>
            <a:t>Inclusion criteria</a:t>
          </a:r>
          <a:r>
            <a:rPr lang="en-US" sz="1800" kern="1200" dirty="0" smtClean="0"/>
            <a:t>:</a:t>
          </a:r>
          <a:endParaRPr lang="en-US" sz="1800" kern="1200" dirty="0"/>
        </a:p>
        <a:p>
          <a:pPr marL="114300" lvl="1" indent="-114300" algn="l" defTabSz="622300" rtl="0">
            <a:lnSpc>
              <a:spcPct val="90000"/>
            </a:lnSpc>
            <a:spcBef>
              <a:spcPct val="0"/>
            </a:spcBef>
            <a:spcAft>
              <a:spcPct val="15000"/>
            </a:spcAft>
            <a:buChar char="••"/>
          </a:pPr>
          <a:r>
            <a:rPr lang="en-US" sz="1400" kern="1200" dirty="0" smtClean="0"/>
            <a:t>Cohort studies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Case-control studies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Case series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English-language publications</a:t>
          </a: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727491" y="1251515"/>
        <a:ext cx="2480622" cy="2361727"/>
      </dsp:txXfrm>
    </dsp:sp>
    <dsp:sp modelId="{7185CDED-4CEB-4645-BEBD-5504636DD163}">
      <dsp:nvSpPr>
        <dsp:cNvPr id="0" name=""/>
        <dsp:cNvSpPr/>
      </dsp:nvSpPr>
      <dsp:spPr>
        <a:xfrm>
          <a:off x="3282426" y="1241973"/>
          <a:ext cx="2480622" cy="23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rtl="0">
            <a:lnSpc>
              <a:spcPct val="90000"/>
            </a:lnSpc>
            <a:spcBef>
              <a:spcPct val="0"/>
            </a:spcBef>
            <a:spcAft>
              <a:spcPct val="35000"/>
            </a:spcAft>
          </a:pPr>
          <a:r>
            <a:rPr lang="en-US" sz="1800" b="1" kern="1200" dirty="0" smtClean="0"/>
            <a:t>Exclusion criteria</a:t>
          </a:r>
          <a:r>
            <a:rPr lang="en-US" sz="1800" kern="1200" dirty="0" smtClean="0"/>
            <a:t>:</a:t>
          </a:r>
          <a:endParaRPr lang="en-US" sz="1800" kern="1200" dirty="0"/>
        </a:p>
        <a:p>
          <a:pPr marL="114300" lvl="1" indent="-114300" algn="l" defTabSz="622300" rtl="0">
            <a:lnSpc>
              <a:spcPct val="90000"/>
            </a:lnSpc>
            <a:spcBef>
              <a:spcPct val="0"/>
            </a:spcBef>
            <a:spcAft>
              <a:spcPct val="15000"/>
            </a:spcAft>
            <a:buChar char="••"/>
          </a:pPr>
          <a:r>
            <a:rPr lang="en-US" sz="1400" kern="1200" dirty="0" smtClean="0"/>
            <a:t>Case reports, editorials, meta-analyses, review articles, duplicative reports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Examined only secondary NPH</a:t>
          </a:r>
          <a:endParaRPr lang="en-US" sz="1400" kern="1200" dirty="0"/>
        </a:p>
        <a:p>
          <a:pPr marL="114300" lvl="1" indent="-114300" algn="l" defTabSz="622300" rtl="0">
            <a:lnSpc>
              <a:spcPct val="90000"/>
            </a:lnSpc>
            <a:spcBef>
              <a:spcPct val="0"/>
            </a:spcBef>
            <a:spcAft>
              <a:spcPct val="15000"/>
            </a:spcAft>
            <a:buChar char="••"/>
          </a:pPr>
          <a:r>
            <a:rPr lang="en-US" sz="1400" kern="1200" dirty="0" smtClean="0"/>
            <a:t>&lt;10 patients with </a:t>
          </a:r>
          <a:r>
            <a:rPr lang="en-US" sz="1400" kern="1200" dirty="0" err="1" smtClean="0"/>
            <a:t>iNPH</a:t>
          </a:r>
          <a:r>
            <a:rPr lang="en-US" sz="1400" kern="1200" dirty="0" smtClean="0"/>
            <a:t>/suspected </a:t>
          </a:r>
          <a:r>
            <a:rPr lang="en-US" sz="1400" kern="1200" dirty="0" err="1" smtClean="0"/>
            <a:t>iNPH</a:t>
          </a:r>
          <a:endParaRPr lang="en-US" sz="1400" kern="1200" dirty="0"/>
        </a:p>
        <a:p>
          <a:pPr marL="114300" lvl="1" indent="-114300" algn="l" defTabSz="622300" rtl="0">
            <a:lnSpc>
              <a:spcPct val="90000"/>
            </a:lnSpc>
            <a:spcBef>
              <a:spcPct val="0"/>
            </a:spcBef>
            <a:spcAft>
              <a:spcPct val="15000"/>
            </a:spcAft>
            <a:buChar char="••"/>
          </a:pPr>
          <a:r>
            <a:rPr lang="en-US" sz="1400" kern="1200" dirty="0" smtClean="0"/>
            <a:t>Used no comparison group</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Followed patients for response to therapy for &lt;3 months</a:t>
          </a:r>
          <a:endParaRPr lang="en-US" sz="1400" kern="1200" dirty="0"/>
        </a:p>
      </dsp:txBody>
      <dsp:txXfrm>
        <a:off x="3282426" y="1241973"/>
        <a:ext cx="2480622" cy="2361727"/>
      </dsp:txXfrm>
    </dsp:sp>
    <dsp:sp modelId="{F194D3BC-DA40-41C0-AD32-06ECB1ACCB69}">
      <dsp:nvSpPr>
        <dsp:cNvPr id="0" name=""/>
        <dsp:cNvSpPr/>
      </dsp:nvSpPr>
      <dsp:spPr>
        <a:xfrm>
          <a:off x="125972" y="597088"/>
          <a:ext cx="784247" cy="784247"/>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21D8C02-203B-4058-82DB-2E5AC76528E2}">
      <dsp:nvSpPr>
        <dsp:cNvPr id="0" name=""/>
        <dsp:cNvSpPr/>
      </dsp:nvSpPr>
      <dsp:spPr>
        <a:xfrm>
          <a:off x="5276066" y="871272"/>
          <a:ext cx="738115" cy="25294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A3BEA2A-5776-4C60-B79A-AC2985044ADB}">
      <dsp:nvSpPr>
        <dsp:cNvPr id="0" name=""/>
        <dsp:cNvSpPr/>
      </dsp:nvSpPr>
      <dsp:spPr>
        <a:xfrm>
          <a:off x="3076888" y="1304178"/>
          <a:ext cx="614" cy="2255676"/>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FD987-10F3-4775-A3E0-A8179C9D3787}">
      <dsp:nvSpPr>
        <dsp:cNvPr id="0" name=""/>
        <dsp:cNvSpPr/>
      </dsp:nvSpPr>
      <dsp:spPr>
        <a:xfrm rot="5745427">
          <a:off x="-123921" y="1101133"/>
          <a:ext cx="2507120" cy="1468716"/>
        </a:xfrm>
        <a:prstGeom prst="swooshArrow">
          <a:avLst>
            <a:gd name="adj1" fmla="val 16310"/>
            <a:gd name="adj2" fmla="val 313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0F272F-18B0-4A79-A970-0C7D36E020C9}">
      <dsp:nvSpPr>
        <dsp:cNvPr id="0" name=""/>
        <dsp:cNvSpPr/>
      </dsp:nvSpPr>
      <dsp:spPr>
        <a:xfrm>
          <a:off x="-2" y="66262"/>
          <a:ext cx="1450037" cy="37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n-US" sz="2000" kern="1200" dirty="0" smtClean="0"/>
            <a:t>440 abstracts</a:t>
          </a:r>
          <a:endParaRPr lang="en-US" sz="2000" kern="1200" dirty="0"/>
        </a:p>
      </dsp:txBody>
      <dsp:txXfrm>
        <a:off x="-2" y="66262"/>
        <a:ext cx="1450037" cy="377275"/>
      </dsp:txXfrm>
    </dsp:sp>
    <dsp:sp modelId="{BEA575A5-8D31-4AEB-8489-E6007AA63EAC}">
      <dsp:nvSpPr>
        <dsp:cNvPr id="0" name=""/>
        <dsp:cNvSpPr/>
      </dsp:nvSpPr>
      <dsp:spPr>
        <a:xfrm>
          <a:off x="909433" y="3280268"/>
          <a:ext cx="1362739" cy="42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kern="1200" dirty="0" smtClean="0"/>
            <a:t>36 articles</a:t>
          </a:r>
          <a:endParaRPr lang="en-US" sz="2000" kern="1200" dirty="0"/>
        </a:p>
      </dsp:txBody>
      <dsp:txXfrm>
        <a:off x="909433" y="3280268"/>
        <a:ext cx="1362739" cy="429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0" y="50188"/>
          <a:ext cx="827523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en-US" sz="1900" kern="1200" dirty="0" smtClean="0"/>
            <a:t>Class I</a:t>
          </a:r>
          <a:endParaRPr lang="en-US" sz="1900" kern="1200" dirty="0"/>
        </a:p>
      </dsp:txBody>
      <dsp:txXfrm>
        <a:off x="0" y="50188"/>
        <a:ext cx="8275230" cy="547200"/>
      </dsp:txXfrm>
    </dsp:sp>
    <dsp:sp modelId="{1C0C15C2-D5BC-4F98-A61B-A9F4CA3E90B1}">
      <dsp:nvSpPr>
        <dsp:cNvPr id="0" name=""/>
        <dsp:cNvSpPr/>
      </dsp:nvSpPr>
      <dsp:spPr>
        <a:xfrm>
          <a:off x="0" y="597388"/>
          <a:ext cx="8275230" cy="37551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0" algn="l" defTabSz="844550" rtl="0">
            <a:lnSpc>
              <a:spcPct val="90000"/>
            </a:lnSpc>
            <a:spcBef>
              <a:spcPct val="0"/>
            </a:spcBef>
            <a:spcAft>
              <a:spcPct val="15000"/>
            </a:spcAft>
            <a:buChar char="••"/>
          </a:pPr>
          <a:r>
            <a:rPr lang="en-US" sz="1900" kern="1200" dirty="0" smtClean="0"/>
            <a:t>Randomized, controlled clinical trial (RCT) in a representative population</a:t>
          </a:r>
          <a:endParaRPr lang="en-US" sz="1900" kern="1200" dirty="0"/>
        </a:p>
        <a:p>
          <a:pPr marL="171450" lvl="1" indent="0" algn="l" defTabSz="844550" rtl="0">
            <a:lnSpc>
              <a:spcPct val="90000"/>
            </a:lnSpc>
            <a:spcBef>
              <a:spcPct val="0"/>
            </a:spcBef>
            <a:spcAft>
              <a:spcPct val="15000"/>
            </a:spcAft>
            <a:buChar char="••"/>
          </a:pPr>
          <a:r>
            <a:rPr lang="en-US" sz="1900" kern="1200" dirty="0" smtClean="0"/>
            <a:t>Masked or objective outcome assessment</a:t>
          </a:r>
          <a:endParaRPr lang="en-US" sz="1900" kern="1200" dirty="0"/>
        </a:p>
        <a:p>
          <a:pPr marL="171450" lvl="1" indent="0" algn="l" defTabSz="844550" rtl="0">
            <a:lnSpc>
              <a:spcPct val="90000"/>
            </a:lnSpc>
            <a:spcBef>
              <a:spcPct val="0"/>
            </a:spcBef>
            <a:spcAft>
              <a:spcPct val="15000"/>
            </a:spcAft>
            <a:buChar char="••"/>
          </a:pPr>
          <a:r>
            <a:rPr lang="en-US" sz="1900" kern="1200" dirty="0" smtClean="0"/>
            <a:t>Relevant baseline characteristics are presented and substantially equivalent between treatment groups, or there is appropriate statistical adjustment for differences</a:t>
          </a:r>
          <a:endParaRPr lang="en-US" sz="1900" kern="1200" dirty="0"/>
        </a:p>
        <a:p>
          <a:pPr marL="171450" lvl="1" indent="0" algn="l" defTabSz="844550" rtl="0">
            <a:lnSpc>
              <a:spcPct val="90000"/>
            </a:lnSpc>
            <a:spcBef>
              <a:spcPct val="0"/>
            </a:spcBef>
            <a:spcAft>
              <a:spcPct val="15000"/>
            </a:spcAft>
            <a:buChar char="••"/>
          </a:pPr>
          <a:r>
            <a:rPr lang="en-US" sz="1900" kern="1200" dirty="0" smtClean="0"/>
            <a:t>Also required:</a:t>
          </a:r>
          <a:endParaRPr lang="en-US" sz="1900" kern="1200" dirty="0"/>
        </a:p>
        <a:p>
          <a:pPr marL="461963" lvl="1" indent="0" algn="l" defTabSz="844550" rtl="0">
            <a:lnSpc>
              <a:spcPct val="90000"/>
            </a:lnSpc>
            <a:spcBef>
              <a:spcPct val="0"/>
            </a:spcBef>
            <a:spcAft>
              <a:spcPct val="15000"/>
            </a:spcAft>
            <a:buChar char="••"/>
          </a:pPr>
          <a:r>
            <a:rPr lang="en-US" sz="1900" kern="1200" dirty="0" smtClean="0"/>
            <a:t>a. Concealed allocation</a:t>
          </a:r>
          <a:endParaRPr lang="en-US" sz="1900" kern="1200" dirty="0"/>
        </a:p>
        <a:p>
          <a:pPr marL="461963" lvl="1" indent="0" algn="l" defTabSz="844550" rtl="0">
            <a:lnSpc>
              <a:spcPct val="90000"/>
            </a:lnSpc>
            <a:spcBef>
              <a:spcPct val="0"/>
            </a:spcBef>
            <a:spcAft>
              <a:spcPct val="15000"/>
            </a:spcAft>
            <a:buChar char="••"/>
          </a:pPr>
          <a:r>
            <a:rPr lang="en-US" sz="1900" kern="1200" dirty="0" smtClean="0"/>
            <a:t>b. Primary outcome(s) clearly defined</a:t>
          </a:r>
          <a:endParaRPr lang="en-US" sz="1900" kern="1200" dirty="0"/>
        </a:p>
        <a:p>
          <a:pPr marL="461963" lvl="1" indent="0" algn="l" defTabSz="844550" rtl="0">
            <a:lnSpc>
              <a:spcPct val="90000"/>
            </a:lnSpc>
            <a:spcBef>
              <a:spcPct val="0"/>
            </a:spcBef>
            <a:spcAft>
              <a:spcPct val="15000"/>
            </a:spcAft>
            <a:buChar char="••"/>
          </a:pPr>
          <a:r>
            <a:rPr lang="en-US" sz="1900" kern="1200" dirty="0" smtClean="0"/>
            <a:t>c. Exclusion/inclusion criteria clearly defined</a:t>
          </a:r>
          <a:endParaRPr lang="en-US" sz="1900" kern="1200" dirty="0"/>
        </a:p>
        <a:p>
          <a:pPr marL="461963" lvl="1" indent="0" algn="l" defTabSz="844550" rtl="0">
            <a:lnSpc>
              <a:spcPct val="90000"/>
            </a:lnSpc>
            <a:spcBef>
              <a:spcPct val="0"/>
            </a:spcBef>
            <a:spcAft>
              <a:spcPct val="15000"/>
            </a:spcAft>
            <a:buChar char="••"/>
          </a:pPr>
          <a:r>
            <a:rPr lang="en-US" sz="1900" kern="1200" dirty="0" smtClean="0"/>
            <a:t>d. Adequate accounting for dropouts (≤80% of enrolled subjects completing        the study) and crossovers with numbers sufficiently low to have minimal potential for bias</a:t>
          </a:r>
          <a:endParaRPr lang="en-US" sz="1900" kern="1200" dirty="0"/>
        </a:p>
      </dsp:txBody>
      <dsp:txXfrm>
        <a:off x="0" y="597388"/>
        <a:ext cx="8275230" cy="3755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0" y="16385"/>
          <a:ext cx="827523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kern="1200" dirty="0" smtClean="0"/>
            <a:t>Class I (continued)</a:t>
          </a:r>
          <a:endParaRPr lang="en-US" sz="1400" kern="1200" dirty="0"/>
        </a:p>
      </dsp:txBody>
      <dsp:txXfrm>
        <a:off x="0" y="16385"/>
        <a:ext cx="8275230" cy="460800"/>
      </dsp:txXfrm>
    </dsp:sp>
    <dsp:sp modelId="{1C0C15C2-D5BC-4F98-A61B-A9F4CA3E90B1}">
      <dsp:nvSpPr>
        <dsp:cNvPr id="0" name=""/>
        <dsp:cNvSpPr/>
      </dsp:nvSpPr>
      <dsp:spPr>
        <a:xfrm>
          <a:off x="0" y="503950"/>
          <a:ext cx="8275230" cy="30533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0" algn="l" defTabSz="622300" rtl="0">
            <a:lnSpc>
              <a:spcPct val="90000"/>
            </a:lnSpc>
            <a:spcBef>
              <a:spcPct val="0"/>
            </a:spcBef>
            <a:spcAft>
              <a:spcPct val="15000"/>
            </a:spcAft>
            <a:buChar char="••"/>
          </a:pPr>
          <a:r>
            <a:rPr lang="en-US" sz="1400" kern="1200" dirty="0" smtClean="0"/>
            <a:t>e. For noninferiority or equivalence trials claiming to prove efficacy for one or both drugs, the following are also required:</a:t>
          </a:r>
          <a:endParaRPr lang="en-US" sz="1400" kern="1200" dirty="0"/>
        </a:p>
        <a:p>
          <a:pPr marL="461963" lvl="1" indent="0" algn="l" defTabSz="622300" rtl="0">
            <a:lnSpc>
              <a:spcPct val="90000"/>
            </a:lnSpc>
            <a:spcBef>
              <a:spcPct val="0"/>
            </a:spcBef>
            <a:spcAft>
              <a:spcPct val="15000"/>
            </a:spcAft>
            <a:buChar char="••"/>
          </a:pPr>
          <a:r>
            <a:rPr lang="en-US" sz="1400" kern="1200" dirty="0" smtClean="0"/>
            <a:t>1. The authors explicitly state the clinically meaningful difference to be excluded by defining the threshold for equivalence or noninferiority</a:t>
          </a:r>
          <a:endParaRPr lang="en-US" sz="1400" kern="1200" dirty="0"/>
        </a:p>
        <a:p>
          <a:pPr marL="461963" lvl="1" indent="0" algn="l" defTabSz="622300" rtl="0">
            <a:lnSpc>
              <a:spcPct val="90000"/>
            </a:lnSpc>
            <a:spcBef>
              <a:spcPct val="0"/>
            </a:spcBef>
            <a:spcAft>
              <a:spcPct val="15000"/>
            </a:spcAft>
            <a:buChar char="••"/>
          </a:pPr>
          <a:r>
            <a:rPr lang="en-US" sz="1400" kern="1200" dirty="0" smtClean="0"/>
            <a:t>2. The standard treatment used in the study is substantially similar to that used in previous studies establishing efficacy of the standard treatment (e.g., for a drug, the mode of administration, dose, and dosage adjustments are similar to those previously shown to be effective)</a:t>
          </a:r>
          <a:endParaRPr lang="en-US" sz="1400" kern="1200" dirty="0"/>
        </a:p>
        <a:p>
          <a:pPr marL="461963" lvl="1" indent="0" algn="l" defTabSz="622300" rtl="0">
            <a:lnSpc>
              <a:spcPct val="90000"/>
            </a:lnSpc>
            <a:spcBef>
              <a:spcPct val="0"/>
            </a:spcBef>
            <a:spcAft>
              <a:spcPct val="15000"/>
            </a:spcAft>
            <a:buChar char="••"/>
          </a:pPr>
          <a:r>
            <a:rPr lang="en-US" sz="1400" kern="1200" dirty="0" smtClean="0"/>
            <a:t>3. The inclusion and exclusion criteria for patient selection and the outcomes of patients on the standard treatment are comparable to those of previous studies establishing efficacy of the standard treatment</a:t>
          </a:r>
          <a:endParaRPr lang="en-US" sz="1400" kern="1200" dirty="0"/>
        </a:p>
        <a:p>
          <a:pPr marL="461963" lvl="1" indent="0" algn="l" defTabSz="622300" rtl="0">
            <a:lnSpc>
              <a:spcPct val="90000"/>
            </a:lnSpc>
            <a:spcBef>
              <a:spcPct val="0"/>
            </a:spcBef>
            <a:spcAft>
              <a:spcPct val="15000"/>
            </a:spcAft>
            <a:buChar char="••"/>
          </a:pPr>
          <a:r>
            <a:rPr lang="en-US" sz="1400" kern="1200" dirty="0" smtClean="0"/>
            <a:t>4. The interpretation of the study results is based on a per-protocol analysis that accounts for dropouts or crossovers</a:t>
          </a:r>
          <a:endParaRPr lang="en-US" sz="1400" kern="1200" dirty="0"/>
        </a:p>
      </dsp:txBody>
      <dsp:txXfrm>
        <a:off x="0" y="503950"/>
        <a:ext cx="8275230" cy="3053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0" y="185567"/>
          <a:ext cx="8275230"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Class II*</a:t>
          </a:r>
          <a:endParaRPr lang="en-US" sz="2600" kern="1200" dirty="0"/>
        </a:p>
      </dsp:txBody>
      <dsp:txXfrm>
        <a:off x="0" y="185567"/>
        <a:ext cx="8275230" cy="748800"/>
      </dsp:txXfrm>
    </dsp:sp>
    <dsp:sp modelId="{1C0C15C2-D5BC-4F98-A61B-A9F4CA3E90B1}">
      <dsp:nvSpPr>
        <dsp:cNvPr id="0" name=""/>
        <dsp:cNvSpPr/>
      </dsp:nvSpPr>
      <dsp:spPr>
        <a:xfrm>
          <a:off x="0" y="934367"/>
          <a:ext cx="8275230" cy="2712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Cohort study meeting criteria a–e (see Class I description) or an RCT that lacks one or two criteria b–e</a:t>
          </a:r>
          <a:endParaRPr lang="en-US" sz="2600" kern="1200" dirty="0"/>
        </a:p>
        <a:p>
          <a:pPr marL="228600" lvl="1" indent="-228600" algn="l" defTabSz="1155700">
            <a:lnSpc>
              <a:spcPct val="90000"/>
            </a:lnSpc>
            <a:spcBef>
              <a:spcPct val="0"/>
            </a:spcBef>
            <a:spcAft>
              <a:spcPct val="15000"/>
            </a:spcAft>
            <a:buChar char="••"/>
          </a:pPr>
          <a:r>
            <a:rPr lang="en-US" sz="2600" kern="1200" dirty="0" smtClean="0"/>
            <a:t>All relevant baseline characteristics are presented and substantially equivalent among treatment groups, or there is appropriate statistical adjustment for differences</a:t>
          </a:r>
        </a:p>
        <a:p>
          <a:pPr marL="228600" lvl="1" indent="-228600" algn="l" defTabSz="1155700">
            <a:lnSpc>
              <a:spcPct val="90000"/>
            </a:lnSpc>
            <a:spcBef>
              <a:spcPct val="0"/>
            </a:spcBef>
            <a:spcAft>
              <a:spcPct val="15000"/>
            </a:spcAft>
            <a:buChar char="••"/>
          </a:pPr>
          <a:r>
            <a:rPr lang="en-US" sz="2600" kern="1200" dirty="0" smtClean="0"/>
            <a:t>Masked or objective outcome assessment</a:t>
          </a:r>
        </a:p>
      </dsp:txBody>
      <dsp:txXfrm>
        <a:off x="0" y="934367"/>
        <a:ext cx="8275230" cy="27120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FC63D-7E17-49FD-BA6E-27A3313A9843}">
      <dsp:nvSpPr>
        <dsp:cNvPr id="0" name=""/>
        <dsp:cNvSpPr/>
      </dsp:nvSpPr>
      <dsp:spPr>
        <a:xfrm>
          <a:off x="40" y="195968"/>
          <a:ext cx="38668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Class III</a:t>
          </a:r>
        </a:p>
      </dsp:txBody>
      <dsp:txXfrm>
        <a:off x="40" y="195968"/>
        <a:ext cx="3866892" cy="518400"/>
      </dsp:txXfrm>
    </dsp:sp>
    <dsp:sp modelId="{63FAC9B2-4A3E-47D6-866D-FC3D6412DE30}">
      <dsp:nvSpPr>
        <dsp:cNvPr id="0" name=""/>
        <dsp:cNvSpPr/>
      </dsp:nvSpPr>
      <dsp:spPr>
        <a:xfrm>
          <a:off x="40" y="744908"/>
          <a:ext cx="3866892" cy="30695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Controlled studies (including studies with external controls such as well-defined natural history controls)</a:t>
          </a:r>
        </a:p>
        <a:p>
          <a:pPr marL="171450" lvl="1" indent="-171450" algn="l" defTabSz="800100">
            <a:lnSpc>
              <a:spcPct val="90000"/>
            </a:lnSpc>
            <a:spcBef>
              <a:spcPct val="0"/>
            </a:spcBef>
            <a:spcAft>
              <a:spcPct val="15000"/>
            </a:spcAft>
            <a:buChar char="••"/>
          </a:pPr>
          <a:r>
            <a:rPr lang="en-US" sz="1800" kern="1200" dirty="0" smtClean="0"/>
            <a:t>A description of major confounding differences between treatment groups that could affect outcome</a:t>
          </a:r>
        </a:p>
        <a:p>
          <a:pPr marL="171450" lvl="1" indent="-171450" algn="l" defTabSz="800100">
            <a:lnSpc>
              <a:spcPct val="90000"/>
            </a:lnSpc>
            <a:spcBef>
              <a:spcPct val="0"/>
            </a:spcBef>
            <a:spcAft>
              <a:spcPct val="15000"/>
            </a:spcAft>
            <a:buChar char="••"/>
          </a:pPr>
          <a:r>
            <a:rPr lang="en-US" sz="1800" kern="1200" dirty="0" smtClean="0"/>
            <a:t>Outcome assessment masked, objective, or performed by someone who is not a member of the treatment team</a:t>
          </a:r>
        </a:p>
      </dsp:txBody>
      <dsp:txXfrm>
        <a:off x="40" y="744908"/>
        <a:ext cx="3866892" cy="3069579"/>
      </dsp:txXfrm>
    </dsp:sp>
    <dsp:sp modelId="{39C3481F-6D98-4C4C-8480-81280390C602}">
      <dsp:nvSpPr>
        <dsp:cNvPr id="0" name=""/>
        <dsp:cNvSpPr/>
      </dsp:nvSpPr>
      <dsp:spPr>
        <a:xfrm>
          <a:off x="4408297" y="180698"/>
          <a:ext cx="386689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Class IV</a:t>
          </a:r>
        </a:p>
      </dsp:txBody>
      <dsp:txXfrm>
        <a:off x="4408297" y="180698"/>
        <a:ext cx="3866892" cy="518400"/>
      </dsp:txXfrm>
    </dsp:sp>
    <dsp:sp modelId="{085D9A07-7A31-47E0-BC58-368A47CB5512}">
      <dsp:nvSpPr>
        <dsp:cNvPr id="0" name=""/>
        <dsp:cNvSpPr/>
      </dsp:nvSpPr>
      <dsp:spPr>
        <a:xfrm>
          <a:off x="4408297" y="699098"/>
          <a:ext cx="3866892" cy="31306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Did not include patients with the disease</a:t>
          </a:r>
          <a:endParaRPr lang="en-US" sz="1800" kern="1200" dirty="0"/>
        </a:p>
        <a:p>
          <a:pPr marL="171450" lvl="1" indent="-171450" algn="l" defTabSz="800100">
            <a:lnSpc>
              <a:spcPct val="90000"/>
            </a:lnSpc>
            <a:spcBef>
              <a:spcPct val="0"/>
            </a:spcBef>
            <a:spcAft>
              <a:spcPct val="15000"/>
            </a:spcAft>
            <a:buChar char="••"/>
          </a:pPr>
          <a:r>
            <a:rPr lang="en-US" sz="1800" kern="1200" dirty="0" smtClean="0"/>
            <a:t>Did not include patients receiving different interventions</a:t>
          </a:r>
          <a:endParaRPr lang="en-US" sz="1800" kern="1200" dirty="0"/>
        </a:p>
        <a:p>
          <a:pPr marL="171450" lvl="1" indent="-171450" algn="l" defTabSz="800100">
            <a:lnSpc>
              <a:spcPct val="90000"/>
            </a:lnSpc>
            <a:spcBef>
              <a:spcPct val="0"/>
            </a:spcBef>
            <a:spcAft>
              <a:spcPct val="15000"/>
            </a:spcAft>
            <a:buChar char="••"/>
          </a:pPr>
          <a:r>
            <a:rPr lang="en-US" sz="1800" kern="1200" dirty="0" smtClean="0"/>
            <a:t>Undefined or unaccepted interventions or outcome measures</a:t>
          </a:r>
          <a:endParaRPr lang="en-US" sz="1800" kern="1200" dirty="0"/>
        </a:p>
        <a:p>
          <a:pPr marL="171450" lvl="1" indent="-171450" algn="l" defTabSz="800100">
            <a:lnSpc>
              <a:spcPct val="90000"/>
            </a:lnSpc>
            <a:spcBef>
              <a:spcPct val="0"/>
            </a:spcBef>
            <a:spcAft>
              <a:spcPct val="15000"/>
            </a:spcAft>
            <a:buChar char="••"/>
          </a:pPr>
          <a:r>
            <a:rPr lang="en-US" sz="1800" kern="1200" dirty="0" smtClean="0"/>
            <a:t>No measures of effectiveness or statistical precision presented or calculable</a:t>
          </a:r>
          <a:endParaRPr lang="en-US" sz="1800" kern="1200" dirty="0"/>
        </a:p>
      </dsp:txBody>
      <dsp:txXfrm>
        <a:off x="4408297" y="699098"/>
        <a:ext cx="3866892" cy="3130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9F946-2A69-4FCC-B2B6-436656B57144}">
      <dsp:nvSpPr>
        <dsp:cNvPr id="0" name=""/>
        <dsp:cNvSpPr/>
      </dsp:nvSpPr>
      <dsp:spPr>
        <a:xfrm>
          <a:off x="40" y="37469"/>
          <a:ext cx="3866892"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kern="1200" dirty="0" smtClean="0"/>
            <a:t>Class I</a:t>
          </a:r>
          <a:endParaRPr lang="en-US" sz="1700" kern="1200" dirty="0"/>
        </a:p>
      </dsp:txBody>
      <dsp:txXfrm>
        <a:off x="40" y="37469"/>
        <a:ext cx="3866892" cy="489600"/>
      </dsp:txXfrm>
    </dsp:sp>
    <dsp:sp modelId="{1C0C15C2-D5BC-4F98-A61B-A9F4CA3E90B1}">
      <dsp:nvSpPr>
        <dsp:cNvPr id="0" name=""/>
        <dsp:cNvSpPr/>
      </dsp:nvSpPr>
      <dsp:spPr>
        <a:xfrm>
          <a:off x="40" y="527069"/>
          <a:ext cx="3866892" cy="3838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A cohort study of a broad spectrum of persons at risk for developing the outcome (e.g., target disease, work status). The outcome is defined by an acceptable reference standard for case definition. The outcome is objective or measured by an observer who is masked to the presence of the risk factor. Study results allow calculation of measures of prognostic accuracy.</a:t>
          </a:r>
          <a:endParaRPr lang="en-US" sz="1700" kern="1200" dirty="0"/>
        </a:p>
      </dsp:txBody>
      <dsp:txXfrm>
        <a:off x="40" y="527069"/>
        <a:ext cx="3866892" cy="3838196"/>
      </dsp:txXfrm>
    </dsp:sp>
    <dsp:sp modelId="{5C7820D5-A0D3-48B1-ABBE-E575E12198F3}">
      <dsp:nvSpPr>
        <dsp:cNvPr id="0" name=""/>
        <dsp:cNvSpPr/>
      </dsp:nvSpPr>
      <dsp:spPr>
        <a:xfrm>
          <a:off x="4408297" y="37469"/>
          <a:ext cx="3866892"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kern="1200" dirty="0" smtClean="0"/>
            <a:t>Class II</a:t>
          </a:r>
          <a:endParaRPr lang="en-US" sz="1700" kern="1200" dirty="0"/>
        </a:p>
      </dsp:txBody>
      <dsp:txXfrm>
        <a:off x="4408297" y="37469"/>
        <a:ext cx="3866892" cy="489600"/>
      </dsp:txXfrm>
    </dsp:sp>
    <dsp:sp modelId="{3828889F-6800-4DA5-BA68-AF001A843AB9}">
      <dsp:nvSpPr>
        <dsp:cNvPr id="0" name=""/>
        <dsp:cNvSpPr/>
      </dsp:nvSpPr>
      <dsp:spPr>
        <a:xfrm>
          <a:off x="4408297" y="527069"/>
          <a:ext cx="3866892" cy="38381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A case-control study of a broad spectrum of persons with the condition compared to a broad spectrum of controls or a cohort study of a broad spectrum of persons at risk for the outcome (e.g., target disease, work status) where the data was collected retrospectively. The outcome is defined by an acceptable reference standard for case definition. The outcome is objective or measured by an observer who is masked to the presence of the risk factor. Study results allow calculation of measures of prognostic accuracy.</a:t>
          </a:r>
          <a:endParaRPr lang="en-US" sz="1700" kern="1200" dirty="0"/>
        </a:p>
      </dsp:txBody>
      <dsp:txXfrm>
        <a:off x="4408297" y="527069"/>
        <a:ext cx="3866892" cy="38381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8871" y="0"/>
            <a:ext cx="3014393" cy="461963"/>
          </a:xfrm>
          <a:prstGeom prst="rect">
            <a:avLst/>
          </a:prstGeom>
        </p:spPr>
        <p:txBody>
          <a:bodyPr vert="horz" lIns="91440" tIns="45720" rIns="91440" bIns="45720" rtlCol="0"/>
          <a:lstStyle>
            <a:lvl1pPr algn="r">
              <a:defRPr sz="1200"/>
            </a:lvl1pPr>
          </a:lstStyle>
          <a:p>
            <a:fld id="{43A78799-EE64-D14A-9AEE-7A4F5DA0C85D}" type="datetimeFigureOut">
              <a:rPr lang="en-US" smtClean="0"/>
              <a:t>12/2/2015</a:t>
            </a:fld>
            <a:endParaRPr lang="en-US" dirty="0"/>
          </a:p>
        </p:txBody>
      </p:sp>
      <p:sp>
        <p:nvSpPr>
          <p:cNvPr id="4" name="Footer Placeholder 3"/>
          <p:cNvSpPr>
            <a:spLocks noGrp="1"/>
          </p:cNvSpPr>
          <p:nvPr>
            <p:ph type="ftr" sz="quarter" idx="2"/>
          </p:nvPr>
        </p:nvSpPr>
        <p:spPr>
          <a:xfrm>
            <a:off x="1" y="8772526"/>
            <a:ext cx="3014393"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8871" y="8772526"/>
            <a:ext cx="3014393" cy="461963"/>
          </a:xfrm>
          <a:prstGeom prst="rect">
            <a:avLst/>
          </a:prstGeom>
        </p:spPr>
        <p:txBody>
          <a:bodyPr vert="horz" lIns="91440" tIns="45720" rIns="91440" bIns="45720" rtlCol="0" anchor="b"/>
          <a:lstStyle>
            <a:lvl1pPr algn="r">
              <a:defRPr sz="1200"/>
            </a:lvl1pPr>
          </a:lstStyle>
          <a:p>
            <a:fld id="{3173B023-2D9B-3544-841E-7F0DD8433886}" type="slidenum">
              <a:rPr lang="en-US" smtClean="0"/>
              <a:t>‹#›</a:t>
            </a:fld>
            <a:endParaRPr lang="en-US" dirty="0"/>
          </a:p>
        </p:txBody>
      </p:sp>
    </p:spTree>
    <p:extLst>
      <p:ext uri="{BB962C8B-B14F-4D97-AF65-F5344CB8AC3E}">
        <p14:creationId xmlns:p14="http://schemas.microsoft.com/office/powerpoint/2010/main" val="30362759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2830" tIns="46415" rIns="92830" bIns="46415" rtlCol="0"/>
          <a:lstStyle>
            <a:lvl1pPr algn="r">
              <a:defRPr sz="1200"/>
            </a:lvl1pPr>
          </a:lstStyle>
          <a:p>
            <a:fld id="{A9DF6E47-2B7C-45E9-B8AB-69108B49AB28}"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3763"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2830" tIns="46415" rIns="92830" bIns="46415" rtlCol="0" anchor="b"/>
          <a:lstStyle>
            <a:lvl1pPr algn="r">
              <a:defRPr sz="1200"/>
            </a:lvl1pPr>
          </a:lstStyle>
          <a:p>
            <a:fld id="{75CECF62-99DE-4D14-8F10-95A11E5756DB}" type="slidenum">
              <a:rPr lang="en-US" smtClean="0"/>
              <a:pPr/>
              <a:t>‹#›</a:t>
            </a:fld>
            <a:endParaRPr lang="en-US" dirty="0"/>
          </a:p>
        </p:txBody>
      </p:sp>
    </p:spTree>
    <p:extLst>
      <p:ext uri="{BB962C8B-B14F-4D97-AF65-F5344CB8AC3E}">
        <p14:creationId xmlns:p14="http://schemas.microsoft.com/office/powerpoint/2010/main" val="373099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ECF62-99DE-4D14-8F10-95A11E5756DB}" type="slidenum">
              <a:rPr lang="en-US" smtClean="0"/>
              <a:pPr/>
              <a:t>1</a:t>
            </a:fld>
            <a:endParaRPr lang="en-US" dirty="0"/>
          </a:p>
        </p:txBody>
      </p:sp>
    </p:spTree>
    <p:extLst>
      <p:ext uri="{BB962C8B-B14F-4D97-AF65-F5344CB8AC3E}">
        <p14:creationId xmlns:p14="http://schemas.microsoft.com/office/powerpoint/2010/main" val="86600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Slash Page Dark">
    <p:bg>
      <p:bgRef idx="1003">
        <a:schemeClr val="bg1"/>
      </p:bgRef>
    </p:bg>
    <p:spTree>
      <p:nvGrpSpPr>
        <p:cNvPr id="1" name=""/>
        <p:cNvGrpSpPr/>
        <p:nvPr/>
      </p:nvGrpSpPr>
      <p:grpSpPr>
        <a:xfrm>
          <a:off x="0" y="0"/>
          <a:ext cx="0" cy="0"/>
          <a:chOff x="0" y="0"/>
          <a:chExt cx="0" cy="0"/>
        </a:xfrm>
      </p:grpSpPr>
      <p:sp>
        <p:nvSpPr>
          <p:cNvPr id="5" name="Rectangle 4"/>
          <p:cNvSpPr/>
          <p:nvPr userDrawn="1"/>
        </p:nvSpPr>
        <p:spPr>
          <a:xfrm>
            <a:off x="1" y="0"/>
            <a:ext cx="9143999" cy="6857999"/>
          </a:xfrm>
          <a:prstGeom prst="rect">
            <a:avLst/>
          </a:prstGeom>
          <a:gradFill>
            <a:gsLst>
              <a:gs pos="0">
                <a:schemeClr val="bg1"/>
              </a:gs>
              <a:gs pos="100000">
                <a:schemeClr val="bg1">
                  <a:lumMod val="85000"/>
                  <a:lumOff val="1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N_MrktgLogo 4C Brnz+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631" y="1367220"/>
            <a:ext cx="7589511" cy="3228375"/>
          </a:xfrm>
          <a:prstGeom prst="rect">
            <a:avLst/>
          </a:prstGeom>
        </p:spPr>
      </p:pic>
    </p:spTree>
  </p:cSld>
  <p:clrMapOvr>
    <a:overrideClrMapping bg1="dk1" tx1="lt1" bg2="dk2" tx2="lt2" accent1="accent1" accent2="accent2" accent3="accent3" accent4="accent4" accent5="accent5" accent6="accent6" hlink="hlink" folHlink="folHlink"/>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4742179" y="319088"/>
            <a:ext cx="3944622" cy="1091642"/>
          </a:xfrm>
        </p:spPr>
        <p:txBody>
          <a:bodyPr anchor="b" anchorCtr="0"/>
          <a:lstStyle>
            <a:lvl1pPr>
              <a:defRPr sz="4400"/>
            </a:lvl1pPr>
          </a:lstStyle>
          <a:p>
            <a:r>
              <a:rPr lang="en-US" dirty="0" smtClean="0"/>
              <a:t>Click to edit Master title style</a:t>
            </a:r>
            <a:endParaRPr lang="en-US" dirty="0"/>
          </a:p>
        </p:txBody>
      </p:sp>
      <p:sp>
        <p:nvSpPr>
          <p:cNvPr id="13" name="Content Placeholder 3"/>
          <p:cNvSpPr>
            <a:spLocks noGrp="1"/>
          </p:cNvSpPr>
          <p:nvPr>
            <p:ph sz="half" idx="2"/>
          </p:nvPr>
        </p:nvSpPr>
        <p:spPr>
          <a:xfrm>
            <a:off x="4742179" y="1488720"/>
            <a:ext cx="3944621" cy="415002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0"/>
          </p:nvPr>
        </p:nvSpPr>
        <p:spPr>
          <a:xfrm>
            <a:off x="365125"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783084897"/>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10" name="Content Placeholder 3"/>
          <p:cNvSpPr>
            <a:spLocks noGrp="1"/>
          </p:cNvSpPr>
          <p:nvPr>
            <p:ph sz="half" idx="11"/>
          </p:nvPr>
        </p:nvSpPr>
        <p:spPr>
          <a:xfrm>
            <a:off x="466389" y="1499130"/>
            <a:ext cx="3944621" cy="4139611"/>
          </a:xfrm>
        </p:spPr>
        <p:txBody>
          <a:bodyPr>
            <a:noAutofit/>
          </a:bodyPr>
          <a:lstStyle>
            <a:lvl1pPr>
              <a:lnSpc>
                <a:spcPct val="100000"/>
              </a:lnSpc>
              <a:defRPr sz="24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0"/>
          </p:nvPr>
        </p:nvSpPr>
        <p:spPr>
          <a:xfrm>
            <a:off x="4668722" y="319088"/>
            <a:ext cx="4057650" cy="5319712"/>
          </a:xfrm>
        </p:spPr>
        <p:txBody>
          <a:bodyPr/>
          <a:lstStyle>
            <a:lvl1pPr marL="0" indent="0">
              <a:buNone/>
              <a:defRPr/>
            </a:lvl1pPr>
          </a:lstStyle>
          <a:p>
            <a:endParaRPr lang="en-US" dirty="0"/>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
        <p:nvSpPr>
          <p:cNvPr id="11" name="Title 1"/>
          <p:cNvSpPr>
            <a:spLocks noGrp="1"/>
          </p:cNvSpPr>
          <p:nvPr>
            <p:ph type="title"/>
          </p:nvPr>
        </p:nvSpPr>
        <p:spPr>
          <a:xfrm>
            <a:off x="466389" y="313973"/>
            <a:ext cx="3944622" cy="1091642"/>
          </a:xfrm>
        </p:spPr>
        <p:txBody>
          <a:bodyPr anchor="b" anchorCtr="0">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75034588"/>
      </p:ext>
    </p:extLst>
  </p:cSld>
  <p:clrMapOvr>
    <a:masterClrMapping/>
  </p:clrMapOvr>
  <p:transition>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Vertical">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1891045" cy="1162050"/>
          </a:xfrm>
        </p:spPr>
        <p:txBody>
          <a:bodyPr anchor="b"/>
          <a:lstStyle>
            <a:lvl1pPr algn="l">
              <a:defRPr sz="2800" b="1" spc="0"/>
            </a:lvl1pPr>
          </a:lstStyle>
          <a:p>
            <a:r>
              <a:rPr lang="en-US" dirty="0" smtClean="0"/>
              <a:t>Click to edit Master title style</a:t>
            </a:r>
            <a:endParaRPr lang="en-US" dirty="0"/>
          </a:p>
        </p:txBody>
      </p:sp>
      <p:sp>
        <p:nvSpPr>
          <p:cNvPr id="8" name="Text Placeholder 3"/>
          <p:cNvSpPr>
            <a:spLocks noGrp="1"/>
          </p:cNvSpPr>
          <p:nvPr>
            <p:ph type="body" sz="half" idx="2"/>
          </p:nvPr>
        </p:nvSpPr>
        <p:spPr>
          <a:xfrm>
            <a:off x="374967" y="1435101"/>
            <a:ext cx="1891045" cy="43665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icture Placeholder 2"/>
          <p:cNvSpPr>
            <a:spLocks noGrp="1"/>
          </p:cNvSpPr>
          <p:nvPr>
            <p:ph type="pic" idx="1"/>
          </p:nvPr>
        </p:nvSpPr>
        <p:spPr>
          <a:xfrm>
            <a:off x="2503580" y="0"/>
            <a:ext cx="6640419"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571174006"/>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ull Screen">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1" y="0"/>
            <a:ext cx="9142572" cy="6153912"/>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2252372423"/>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b="60000"/>
          <a:stretch/>
        </p:blipFill>
        <p:spPr>
          <a:xfrm>
            <a:off x="0" y="0"/>
            <a:ext cx="9142572" cy="2743200"/>
          </a:xfrm>
          <a:prstGeom prst="rect">
            <a:avLst/>
          </a:prstGeom>
        </p:spPr>
      </p:pic>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and Job Titl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38132"/>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smtClean="0"/>
              <a:t>Click to edit Master title style</a:t>
            </a:r>
            <a:endParaRPr lang="en-US" dirty="0"/>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smtClean="0"/>
          </a:p>
        </p:txBody>
      </p:sp>
      <p:sp>
        <p:nvSpPr>
          <p:cNvPr id="6" name="Text Placeholder 8"/>
          <p:cNvSpPr>
            <a:spLocks noGrp="1"/>
          </p:cNvSpPr>
          <p:nvPr>
            <p:ph type="body" sz="quarter" idx="12" hasCustomPrompt="1"/>
          </p:nvPr>
        </p:nvSpPr>
        <p:spPr>
          <a:xfrm>
            <a:off x="576651" y="3841519"/>
            <a:ext cx="7991013" cy="276999"/>
          </a:xfrm>
        </p:spPr>
        <p:txBody>
          <a:bodyPr anchor="t" anchorCtr="0">
            <a:spAutoFit/>
          </a:bodyPr>
          <a:lstStyle>
            <a:lvl1pPr marL="0" indent="0" algn="l">
              <a:lnSpc>
                <a:spcPct val="100000"/>
              </a:lnSpc>
              <a:spcBef>
                <a:spcPts val="0"/>
              </a:spcBef>
              <a:spcAft>
                <a:spcPts val="0"/>
              </a:spcAft>
              <a:buNone/>
              <a:defRPr sz="1800" b="1" baseline="0">
                <a:solidFill>
                  <a:schemeClr val="tx2"/>
                </a:solidFill>
                <a:latin typeface="Arial Narrow"/>
                <a:cs typeface="Arial Narrow"/>
              </a:defRPr>
            </a:lvl1pPr>
          </a:lstStyle>
          <a:p>
            <a:pPr lvl="0"/>
            <a:r>
              <a:rPr lang="en-US" dirty="0" smtClean="0"/>
              <a:t>Click to add Job Title</a:t>
            </a:r>
            <a:endParaRPr lang="en-US" dirty="0"/>
          </a:p>
        </p:txBody>
      </p:sp>
    </p:spTree>
    <p:extLst>
      <p:ext uri="{BB962C8B-B14F-4D97-AF65-F5344CB8AC3E}">
        <p14:creationId xmlns:p14="http://schemas.microsoft.com/office/powerpoint/2010/main" val="3109389412"/>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on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44892" y="3403387"/>
            <a:ext cx="8022772" cy="469366"/>
          </a:xfrm>
        </p:spPr>
        <p:txBody>
          <a:bodyPr>
            <a:noAutofit/>
          </a:bodyPr>
          <a:lstStyle>
            <a:lvl1pPr marL="0" indent="0" algn="l">
              <a:lnSpc>
                <a:spcPts val="3340"/>
              </a:lnSpc>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pic>
        <p:nvPicPr>
          <p:cNvPr id="8" name="Picture 7"/>
          <p:cNvPicPr>
            <a:picLocks noChangeAspect="1"/>
          </p:cNvPicPr>
          <p:nvPr userDrawn="1"/>
        </p:nvPicPr>
        <p:blipFill rotWithShape="1">
          <a:blip r:embed="rId2"/>
          <a:srcRect b="60000"/>
          <a:stretch/>
        </p:blipFill>
        <p:spPr>
          <a:xfrm>
            <a:off x="0" y="0"/>
            <a:ext cx="9142572" cy="2743200"/>
          </a:xfrm>
          <a:prstGeom prst="rect">
            <a:avLst/>
          </a:prstGeom>
        </p:spPr>
      </p:pic>
      <p:sp>
        <p:nvSpPr>
          <p:cNvPr id="11" name="Text Placeholder 10"/>
          <p:cNvSpPr>
            <a:spLocks noGrp="1"/>
          </p:cNvSpPr>
          <p:nvPr>
            <p:ph type="body" sz="quarter" idx="11" hasCustomPrompt="1"/>
          </p:nvPr>
        </p:nvSpPr>
        <p:spPr>
          <a:xfrm>
            <a:off x="544968" y="2563370"/>
            <a:ext cx="8023225" cy="667277"/>
          </a:xfrm>
        </p:spPr>
        <p:txBody>
          <a:bodyPr anchor="b" anchorCtr="0">
            <a:spAutoFit/>
          </a:bodyPr>
          <a:lstStyle>
            <a:lvl1pPr marL="0" indent="0" algn="l">
              <a:lnSpc>
                <a:spcPts val="5140"/>
              </a:lnSpc>
              <a:buNone/>
              <a:defRPr sz="4600" b="1" spc="-100" baseline="0">
                <a:solidFill>
                  <a:schemeClr val="tx1">
                    <a:lumMod val="75000"/>
                    <a:lumOff val="25000"/>
                  </a:schemeClr>
                </a:solidFill>
                <a:latin typeface="Arial Narrow"/>
                <a:cs typeface="Arial Narrow"/>
              </a:defRPr>
            </a:lvl1pPr>
          </a:lstStyle>
          <a:p>
            <a:pPr lvl="0"/>
            <a:r>
              <a:rPr lang="en-US" dirty="0" smtClean="0"/>
              <a:t>Click to edit Master title style</a:t>
            </a:r>
            <a:endParaRPr lang="en-US" dirty="0"/>
          </a:p>
        </p:txBody>
      </p:sp>
      <p:sp>
        <p:nvSpPr>
          <p:cNvPr id="2" name="TextBox 1"/>
          <p:cNvSpPr txBox="1"/>
          <p:nvPr userDrawn="1"/>
        </p:nvSpPr>
        <p:spPr>
          <a:xfrm>
            <a:off x="2019905" y="774095"/>
            <a:ext cx="914400" cy="914400"/>
          </a:xfrm>
          <a:prstGeom prst="rect">
            <a:avLst/>
          </a:prstGeom>
        </p:spPr>
        <p:txBody>
          <a:bodyPr vert="horz" wrap="none" lIns="0" tIns="18288" rIns="0" bIns="18288" rtlCol="0" anchor="b" anchorCtr="0">
            <a:noAutofit/>
          </a:bodyPr>
          <a:lstStyle/>
          <a:p>
            <a:pPr algn="r"/>
            <a:endParaRPr lang="en-US" dirty="0" smtClean="0"/>
          </a:p>
        </p:txBody>
      </p:sp>
    </p:spTree>
    <p:extLst>
      <p:ext uri="{BB962C8B-B14F-4D97-AF65-F5344CB8AC3E}">
        <p14:creationId xmlns:p14="http://schemas.microsoft.com/office/powerpoint/2010/main" val="1013843253"/>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ho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7" name="Text Placeholder 8"/>
          <p:cNvSpPr>
            <a:spLocks noGrp="1"/>
          </p:cNvSpPr>
          <p:nvPr>
            <p:ph type="body" sz="quarter" idx="10" hasCustomPrompt="1"/>
          </p:nvPr>
        </p:nvSpPr>
        <p:spPr>
          <a:xfrm>
            <a:off x="544892" y="3255494"/>
            <a:ext cx="8022772" cy="502740"/>
          </a:xfrm>
        </p:spPr>
        <p:txBody>
          <a:bodyPr>
            <a:normAutofit/>
          </a:bodyPr>
          <a:lstStyle>
            <a:lvl1pPr marL="0" indent="0" algn="ctr">
              <a:buNone/>
              <a:defRPr sz="3200" baseline="0">
                <a:solidFill>
                  <a:schemeClr val="tx2"/>
                </a:solidFill>
                <a:latin typeface="Arial Narrow"/>
                <a:cs typeface="Arial Narrow"/>
              </a:defRPr>
            </a:lvl1pPr>
          </a:lstStyle>
          <a:p>
            <a:pPr lvl="0"/>
            <a:r>
              <a:rPr lang="en-US" dirty="0" smtClean="0"/>
              <a:t>Click to add Presenter Name or Subtitle</a:t>
            </a:r>
            <a:endParaRPr lang="en-US" dirty="0"/>
          </a:p>
        </p:txBody>
      </p:sp>
      <p:sp>
        <p:nvSpPr>
          <p:cNvPr id="8" name="Text Placeholder 10"/>
          <p:cNvSpPr>
            <a:spLocks noGrp="1"/>
          </p:cNvSpPr>
          <p:nvPr>
            <p:ph type="body" sz="quarter" idx="11" hasCustomPrompt="1"/>
          </p:nvPr>
        </p:nvSpPr>
        <p:spPr>
          <a:xfrm>
            <a:off x="544968" y="1440288"/>
            <a:ext cx="8023225" cy="1809042"/>
          </a:xfrm>
        </p:spPr>
        <p:txBody>
          <a:bodyPr anchor="b" anchorCtr="0">
            <a:spAutoFit/>
          </a:bodyPr>
          <a:lstStyle>
            <a:lvl1pPr marL="0" indent="0" algn="ctr">
              <a:lnSpc>
                <a:spcPts val="7040"/>
              </a:lnSpc>
              <a:buNone/>
              <a:defRPr sz="6000" b="1" spc="-100" baseline="0">
                <a:latin typeface="Arial Narrow"/>
                <a:cs typeface="Arial Narrow"/>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380994188"/>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b="60000"/>
          <a:stretch/>
        </p:blipFill>
        <p:spPr>
          <a:xfrm>
            <a:off x="0" y="0"/>
            <a:ext cx="9142572" cy="2743200"/>
          </a:xfrm>
          <a:prstGeom prst="rect">
            <a:avLst/>
          </a:prstGeom>
        </p:spPr>
      </p:pic>
      <p:sp>
        <p:nvSpPr>
          <p:cNvPr id="8" name="Text Placeholder 10"/>
          <p:cNvSpPr>
            <a:spLocks noGrp="1"/>
          </p:cNvSpPr>
          <p:nvPr>
            <p:ph type="body" sz="quarter" idx="12" hasCustomPrompt="1"/>
          </p:nvPr>
        </p:nvSpPr>
        <p:spPr>
          <a:xfrm>
            <a:off x="735369" y="2102854"/>
            <a:ext cx="7620217" cy="1957373"/>
          </a:xfrm>
        </p:spPr>
        <p:txBody>
          <a:bodyPr wrap="square" anchor="ctr" anchorCtr="0">
            <a:spAutoFit/>
          </a:bodyPr>
          <a:lstStyle>
            <a:lvl1pPr marL="0" indent="0" algn="ctr">
              <a:lnSpc>
                <a:spcPts val="7540"/>
              </a:lnSpc>
              <a:buNone/>
              <a:defRPr sz="7200" b="1" spc="-100" baseline="0">
                <a:latin typeface="Arial Narrow"/>
                <a:cs typeface="Arial Narrow"/>
              </a:defRPr>
            </a:lvl1pPr>
          </a:lstStyle>
          <a:p>
            <a:pPr lvl="0"/>
            <a:r>
              <a:rPr lang="en-US" dirty="0" smtClean="0"/>
              <a:t>Click to edit Master title style</a:t>
            </a:r>
          </a:p>
        </p:txBody>
      </p:sp>
    </p:spTree>
    <p:extLst>
      <p:ext uri="{BB962C8B-B14F-4D97-AF65-F5344CB8AC3E}">
        <p14:creationId xmlns:p14="http://schemas.microsoft.com/office/powerpoint/2010/main" val="1244666796"/>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5908" y="1399032"/>
            <a:ext cx="8190891" cy="42648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467494535"/>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5908" y="1399032"/>
            <a:ext cx="3969199"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6494" y="1399032"/>
            <a:ext cx="3990306" cy="4252789"/>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1938723199"/>
      </p:ext>
    </p:extLst>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
          </p:nvPr>
        </p:nvSpPr>
        <p:spPr>
          <a:xfrm>
            <a:off x="495908" y="1398079"/>
            <a:ext cx="3960061" cy="48382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7" name="Text Placeholder 4"/>
          <p:cNvSpPr>
            <a:spLocks noGrp="1"/>
          </p:cNvSpPr>
          <p:nvPr>
            <p:ph type="body" sz="quarter" idx="3"/>
          </p:nvPr>
        </p:nvSpPr>
        <p:spPr>
          <a:xfrm>
            <a:off x="4742180" y="1398079"/>
            <a:ext cx="3944622" cy="484023"/>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12" name="Content Placeholder 2"/>
          <p:cNvSpPr>
            <a:spLocks noGrp="1"/>
          </p:cNvSpPr>
          <p:nvPr>
            <p:ph sz="half" idx="10"/>
          </p:nvPr>
        </p:nvSpPr>
        <p:spPr>
          <a:xfrm>
            <a:off x="495908" y="1955193"/>
            <a:ext cx="3972157"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742179" y="1955193"/>
            <a:ext cx="3944621" cy="371850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2382444029"/>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Alternate">
    <p:spTree>
      <p:nvGrpSpPr>
        <p:cNvPr id="1" name=""/>
        <p:cNvGrpSpPr/>
        <p:nvPr/>
      </p:nvGrpSpPr>
      <p:grpSpPr>
        <a:xfrm>
          <a:off x="0" y="0"/>
          <a:ext cx="0" cy="0"/>
          <a:chOff x="0" y="0"/>
          <a:chExt cx="0" cy="0"/>
        </a:xfrm>
      </p:grpSpPr>
      <p:sp>
        <p:nvSpPr>
          <p:cNvPr id="6" name="Title 1"/>
          <p:cNvSpPr>
            <a:spLocks noGrp="1"/>
          </p:cNvSpPr>
          <p:nvPr>
            <p:ph type="title"/>
          </p:nvPr>
        </p:nvSpPr>
        <p:spPr>
          <a:xfrm>
            <a:off x="374967" y="273050"/>
            <a:ext cx="2146885" cy="1162050"/>
          </a:xfrm>
        </p:spPr>
        <p:txBody>
          <a:bodyPr anchor="b"/>
          <a:lstStyle>
            <a:lvl1pPr algn="l">
              <a:defRPr sz="2800" b="1" spc="0"/>
            </a:lvl1pPr>
          </a:lstStyle>
          <a:p>
            <a:r>
              <a:rPr lang="en-US" dirty="0" smtClean="0"/>
              <a:t>Click to edit Master title style</a:t>
            </a:r>
            <a:endParaRPr lang="en-US" dirty="0"/>
          </a:p>
        </p:txBody>
      </p:sp>
      <p:sp>
        <p:nvSpPr>
          <p:cNvPr id="7" name="Content Placeholder 2"/>
          <p:cNvSpPr>
            <a:spLocks noGrp="1"/>
          </p:cNvSpPr>
          <p:nvPr>
            <p:ph idx="1"/>
          </p:nvPr>
        </p:nvSpPr>
        <p:spPr>
          <a:xfrm>
            <a:off x="2996984" y="273050"/>
            <a:ext cx="5884322" cy="5528555"/>
          </a:xfrm>
        </p:spPr>
        <p:txBody>
          <a:bodyPr/>
          <a:lstStyle>
            <a:lvl1pPr>
              <a:lnSpc>
                <a:spcPts val="3440"/>
              </a:lnSpc>
              <a:defRPr sz="2700"/>
            </a:lvl1pPr>
            <a:lvl2pPr>
              <a:lnSpc>
                <a:spcPct val="100000"/>
              </a:lnSpc>
              <a:defRPr sz="24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half" idx="2"/>
          </p:nvPr>
        </p:nvSpPr>
        <p:spPr>
          <a:xfrm>
            <a:off x="374967" y="1435101"/>
            <a:ext cx="2146885" cy="4366504"/>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extLst>
      <p:ext uri="{BB962C8B-B14F-4D97-AF65-F5344CB8AC3E}">
        <p14:creationId xmlns:p14="http://schemas.microsoft.com/office/powerpoint/2010/main" val="3959675722"/>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tint val="40000"/>
                <a:satMod val="350000"/>
              </a:schemeClr>
            </a:gs>
            <a:gs pos="100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6"/>
          <a:stretch>
            <a:fillRect/>
          </a:stretch>
        </p:blipFill>
        <p:spPr>
          <a:xfrm>
            <a:off x="0" y="0"/>
            <a:ext cx="9144000" cy="6858000"/>
          </a:xfrm>
          <a:prstGeom prst="rect">
            <a:avLst/>
          </a:prstGeom>
        </p:spPr>
      </p:pic>
      <p:pic>
        <p:nvPicPr>
          <p:cNvPr id="7" name="Picture 6" descr="AAN_MrktgLogo 4C Brnz+White.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09532" y="6068017"/>
            <a:ext cx="1800285" cy="765793"/>
          </a:xfrm>
          <a:prstGeom prst="rect">
            <a:avLst/>
          </a:prstGeom>
        </p:spPr>
      </p:pic>
      <p:sp>
        <p:nvSpPr>
          <p:cNvPr id="2" name="Title Placeholder 1"/>
          <p:cNvSpPr>
            <a:spLocks noGrp="1"/>
          </p:cNvSpPr>
          <p:nvPr>
            <p:ph type="title"/>
          </p:nvPr>
        </p:nvSpPr>
        <p:spPr>
          <a:xfrm>
            <a:off x="495908" y="341976"/>
            <a:ext cx="8190893" cy="895170"/>
          </a:xfrm>
          <a:prstGeom prst="rect">
            <a:avLst/>
          </a:prstGeom>
        </p:spPr>
        <p:txBody>
          <a:bodyPr vert="horz" lIns="0" tIns="18288" rIns="0" bIns="18288"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5909" y="1399031"/>
            <a:ext cx="8190892" cy="43020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01526" y="5591468"/>
            <a:ext cx="3208006" cy="347183"/>
          </a:xfrm>
          <a:prstGeom prst="rect">
            <a:avLst/>
          </a:prstGeom>
        </p:spPr>
        <p:txBody>
          <a:bodyPr vert="horz" wrap="square" lIns="0" tIns="18288" rIns="0" bIns="18288" rtlCol="0" anchor="b" anchorCtr="0">
            <a:noAutofit/>
          </a:bodyPr>
          <a:lstStyle/>
          <a:p>
            <a:pPr algn="l"/>
            <a:endParaRPr lang="en-US" dirty="0" smtClean="0"/>
          </a:p>
        </p:txBody>
      </p:sp>
      <p:sp>
        <p:nvSpPr>
          <p:cNvPr id="5" name="TextBox 4"/>
          <p:cNvSpPr txBox="1"/>
          <p:nvPr userDrawn="1"/>
        </p:nvSpPr>
        <p:spPr>
          <a:xfrm>
            <a:off x="101376" y="5163134"/>
            <a:ext cx="5482289" cy="914400"/>
          </a:xfrm>
          <a:prstGeom prst="rect">
            <a:avLst/>
          </a:prstGeom>
        </p:spPr>
        <p:txBody>
          <a:bodyPr vert="horz" wrap="none" lIns="0" tIns="18288" rIns="0" bIns="18288" rtlCol="0" anchor="b" anchorCtr="0">
            <a:noAutofit/>
          </a:bodyPr>
          <a:lstStyle/>
          <a:p>
            <a:pPr algn="l"/>
            <a:r>
              <a:rPr lang="en-US" sz="900" dirty="0" smtClean="0">
                <a:solidFill>
                  <a:schemeClr val="tx1">
                    <a:lumMod val="50000"/>
                    <a:lumOff val="50000"/>
                  </a:schemeClr>
                </a:solidFill>
              </a:rPr>
              <a:t>©2015</a:t>
            </a:r>
            <a:r>
              <a:rPr lang="en-US" sz="900" baseline="0" dirty="0" smtClean="0">
                <a:solidFill>
                  <a:schemeClr val="tx1">
                    <a:lumMod val="50000"/>
                    <a:lumOff val="50000"/>
                  </a:schemeClr>
                </a:solidFill>
              </a:rPr>
              <a:t> American Academy of Neurology</a:t>
            </a:r>
            <a:endParaRPr lang="en-US" sz="900" dirty="0" smtClean="0">
              <a:solidFill>
                <a:schemeClr val="tx1">
                  <a:lumMod val="50000"/>
                  <a:lumOff val="50000"/>
                </a:schemeClr>
              </a:solidFill>
            </a:endParaRPr>
          </a:p>
        </p:txBody>
      </p:sp>
      <p:sp>
        <p:nvSpPr>
          <p:cNvPr id="8" name="Slide Number Placeholder 7"/>
          <p:cNvSpPr>
            <a:spLocks noGrp="1"/>
          </p:cNvSpPr>
          <p:nvPr>
            <p:ph type="sldNum" sz="quarter" idx="4"/>
          </p:nvPr>
        </p:nvSpPr>
        <p:spPr>
          <a:xfrm>
            <a:off x="6991781" y="5801768"/>
            <a:ext cx="21336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r>
              <a:rPr lang="en-US" i="1" dirty="0" smtClean="0"/>
              <a:t>Slide</a:t>
            </a:r>
            <a:r>
              <a:rPr lang="en-US" dirty="0" smtClean="0"/>
              <a:t> </a:t>
            </a:r>
            <a:fld id="{AE55F20A-800A-A447-8B9C-A926CEEB15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82" r:id="rId3"/>
    <p:sldLayoutId id="2147483659" r:id="rId4"/>
    <p:sldLayoutId id="2147483684" r:id="rId5"/>
    <p:sldLayoutId id="2147483673" r:id="rId6"/>
    <p:sldLayoutId id="2147483672" r:id="rId7"/>
    <p:sldLayoutId id="2147483676" r:id="rId8"/>
    <p:sldLayoutId id="2147483675" r:id="rId9"/>
    <p:sldLayoutId id="2147483680" r:id="rId10"/>
    <p:sldLayoutId id="2147483681" r:id="rId11"/>
    <p:sldLayoutId id="2147483678" r:id="rId12"/>
    <p:sldLayoutId id="2147483674" r:id="rId13"/>
    <p:sldLayoutId id="2147483655" r:id="rId14"/>
  </p:sldLayoutIdLst>
  <p:transition>
    <p:wipe/>
  </p:transition>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4800" b="1" i="0" kern="1200" spc="0" baseline="0">
          <a:solidFill>
            <a:schemeClr val="tx2"/>
          </a:solidFill>
          <a:latin typeface="Arial Narrow"/>
          <a:ea typeface="+mj-ea"/>
          <a:cs typeface="Arial Narrow"/>
        </a:defRPr>
      </a:lvl1pPr>
    </p:titleStyle>
    <p:bodyStyle>
      <a:lvl1pPr marL="230188" indent="-230188" algn="l" defTabSz="457200" rtl="0" eaLnBrk="1" latinLnBrk="0" hangingPunct="1">
        <a:lnSpc>
          <a:spcPct val="100000"/>
        </a:lnSpc>
        <a:spcBef>
          <a:spcPts val="600"/>
        </a:spcBef>
        <a:spcAft>
          <a:spcPts val="200"/>
        </a:spcAft>
        <a:buClr>
          <a:schemeClr val="tx2"/>
        </a:buClr>
        <a:buSzPct val="120000"/>
        <a:buFont typeface="Arial"/>
        <a:buChar char="•"/>
        <a:defRPr sz="2800" kern="1200" spc="-50">
          <a:solidFill>
            <a:schemeClr val="tx1">
              <a:lumMod val="75000"/>
              <a:lumOff val="25000"/>
            </a:schemeClr>
          </a:solidFill>
          <a:latin typeface="Trebuchet MS"/>
          <a:ea typeface="+mn-ea"/>
          <a:cs typeface="Trebuchet MS"/>
        </a:defRPr>
      </a:lvl1pPr>
      <a:lvl2pPr marL="515938" indent="-177800" algn="l" defTabSz="457200" rtl="0" eaLnBrk="1" latinLnBrk="0" hangingPunct="1">
        <a:lnSpc>
          <a:spcPct val="100000"/>
        </a:lnSpc>
        <a:spcBef>
          <a:spcPct val="20000"/>
        </a:spcBef>
        <a:buClr>
          <a:schemeClr val="tx2"/>
        </a:buClr>
        <a:buFont typeface="Wingdings" charset="2"/>
        <a:buChar char="§"/>
        <a:defRPr sz="2400" kern="1200" spc="-10">
          <a:solidFill>
            <a:schemeClr val="tx1">
              <a:lumMod val="75000"/>
              <a:lumOff val="25000"/>
            </a:schemeClr>
          </a:solidFill>
          <a:latin typeface="Trebuchet MS"/>
          <a:ea typeface="+mn-ea"/>
          <a:cs typeface="Trebuchet MS"/>
        </a:defRPr>
      </a:lvl2pPr>
      <a:lvl3pPr marL="719138" indent="-147638" algn="l" defTabSz="457200" rtl="0" eaLnBrk="1" latinLnBrk="0" hangingPunct="1">
        <a:lnSpc>
          <a:spcPct val="100000"/>
        </a:lnSpc>
        <a:spcBef>
          <a:spcPts val="400"/>
        </a:spcBef>
        <a:spcAft>
          <a:spcPts val="100"/>
        </a:spcAft>
        <a:buFont typeface="Lucida Grande"/>
        <a:buChar char="–"/>
        <a:defRPr sz="2400" kern="1200" spc="-10">
          <a:solidFill>
            <a:schemeClr val="tx1">
              <a:lumMod val="75000"/>
              <a:lumOff val="25000"/>
            </a:schemeClr>
          </a:solidFill>
          <a:latin typeface="Trebuchet MS"/>
          <a:ea typeface="+mn-ea"/>
          <a:cs typeface="Trebuchet MS"/>
        </a:defRPr>
      </a:lvl3pPr>
      <a:lvl4pPr marL="973138" indent="-115888" algn="l" defTabSz="457200" rtl="0" eaLnBrk="1" latinLnBrk="0" hangingPunct="1">
        <a:lnSpc>
          <a:spcPct val="100000"/>
        </a:lnSpc>
        <a:spcBef>
          <a:spcPts val="400"/>
        </a:spcBef>
        <a:spcAft>
          <a:spcPts val="100"/>
        </a:spcAft>
        <a:buFont typeface="Lucida Grande"/>
        <a:buChar char="·"/>
        <a:defRPr sz="1800" kern="1200">
          <a:solidFill>
            <a:schemeClr val="tx1">
              <a:lumMod val="75000"/>
              <a:lumOff val="25000"/>
            </a:schemeClr>
          </a:solidFill>
          <a:latin typeface="Trebuchet MS"/>
          <a:ea typeface="+mn-ea"/>
          <a:cs typeface="Trebuchet MS"/>
        </a:defRPr>
      </a:lvl4pPr>
      <a:lvl5pPr marL="1195388" indent="-104775" algn="l" defTabSz="457200" rtl="0" eaLnBrk="1" latinLnBrk="0" hangingPunct="1">
        <a:lnSpc>
          <a:spcPct val="100000"/>
        </a:lnSpc>
        <a:spcBef>
          <a:spcPts val="400"/>
        </a:spcBef>
        <a:spcAft>
          <a:spcPts val="100"/>
        </a:spcAft>
        <a:buSzPct val="60000"/>
        <a:buFont typeface="Courier New"/>
        <a:buChar char="o"/>
        <a:defRPr sz="1400" i="1"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hyperlink" Target="mailto:guidelines@aan.com"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www.aan.com/guidelines"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9</a:t>
            </a:fld>
            <a:endParaRPr lang="en-US" dirty="0"/>
          </a:p>
        </p:txBody>
      </p:sp>
      <p:graphicFrame>
        <p:nvGraphicFramePr>
          <p:cNvPr id="6" name="Diagram 5"/>
          <p:cNvGraphicFramePr/>
          <p:nvPr>
            <p:extLst>
              <p:ext uri="{D42A27DB-BD31-4B8C-83A1-F6EECF244321}">
                <p14:modId xmlns:p14="http://schemas.microsoft.com/office/powerpoint/2010/main" val="3906692326"/>
              </p:ext>
            </p:extLst>
          </p:nvPr>
        </p:nvGraphicFramePr>
        <p:xfrm>
          <a:off x="1426346" y="64114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2081188" y="5161982"/>
            <a:ext cx="6175044" cy="613154"/>
          </a:xfrm>
        </p:spPr>
        <p:txBody>
          <a:bodyPr>
            <a:noAutofit/>
          </a:bodyPr>
          <a:lstStyle/>
          <a:p>
            <a:pPr>
              <a:buFont typeface="Wingdings" panose="05000000000000000000" pitchFamily="2" charset="2"/>
              <a:buChar char="§"/>
            </a:pPr>
            <a:r>
              <a:rPr lang="en-US" dirty="0" smtClean="0">
                <a:latin typeface="+mn-lt"/>
              </a:rPr>
              <a:t>Estimated incidence</a:t>
            </a:r>
            <a:r>
              <a:rPr lang="en-US" baseline="30000" dirty="0" smtClean="0"/>
              <a:t>2</a:t>
            </a:r>
            <a:r>
              <a:rPr lang="en-US" dirty="0" smtClean="0">
                <a:latin typeface="+mn-lt"/>
              </a:rPr>
              <a:t> of 5.5/100,000</a:t>
            </a:r>
            <a:endParaRPr lang="en-US" baseline="30000" dirty="0" smtClean="0">
              <a:latin typeface="+mn-lt"/>
            </a:endParaRPr>
          </a:p>
        </p:txBody>
      </p:sp>
    </p:spTree>
    <p:extLst>
      <p:ext uri="{BB962C8B-B14F-4D97-AF65-F5344CB8AC3E}">
        <p14:creationId xmlns:p14="http://schemas.microsoft.com/office/powerpoint/2010/main" val="3882585606"/>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561973"/>
            <a:ext cx="8190893" cy="713271"/>
          </a:xfrm>
        </p:spPr>
        <p:txBody>
          <a:bodyPr>
            <a:normAutofit/>
          </a:bodyPr>
          <a:lstStyle/>
          <a:p>
            <a:r>
              <a:rPr lang="en-US" sz="4300" dirty="0" smtClean="0"/>
              <a:t>Clinical Questions</a:t>
            </a:r>
            <a:endParaRPr lang="en-US" sz="43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val="3557717914"/>
              </p:ext>
            </p:extLst>
          </p:nvPr>
        </p:nvGraphicFramePr>
        <p:xfrm>
          <a:off x="493777" y="1396999"/>
          <a:ext cx="8193024" cy="421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09476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AAN Guideline Process*</a:t>
            </a:r>
            <a:endParaRPr lang="en-US" dirty="0"/>
          </a:p>
        </p:txBody>
      </p:sp>
      <p:sp>
        <p:nvSpPr>
          <p:cNvPr id="3" name="Content Placeholder 2"/>
          <p:cNvSpPr>
            <a:spLocks noGrp="1"/>
          </p:cNvSpPr>
          <p:nvPr>
            <p:ph idx="1"/>
          </p:nvPr>
        </p:nvSpPr>
        <p:spPr>
          <a:xfrm>
            <a:off x="495910" y="1328444"/>
            <a:ext cx="8190891" cy="4264885"/>
          </a:xfrm>
        </p:spPr>
        <p:txBody>
          <a:bodyPr>
            <a:normAutofit fontScale="92500" lnSpcReduction="20000"/>
          </a:bodyPr>
          <a:lstStyle/>
          <a:p>
            <a:pPr algn="ctr">
              <a:defRPr/>
            </a:pPr>
            <a:r>
              <a:rPr lang="en-US" b="1" dirty="0"/>
              <a:t>Clinical Question</a:t>
            </a:r>
          </a:p>
          <a:p>
            <a:pPr algn="ctr">
              <a:defRPr/>
            </a:pPr>
            <a:endParaRPr lang="en-US" b="1" dirty="0"/>
          </a:p>
          <a:p>
            <a:pPr algn="ctr">
              <a:defRPr/>
            </a:pPr>
            <a:endParaRPr lang="en-US" b="1" dirty="0"/>
          </a:p>
          <a:p>
            <a:pPr algn="ctr">
              <a:defRPr/>
            </a:pPr>
            <a:r>
              <a:rPr lang="en-US" b="1" dirty="0"/>
              <a:t>Evidence</a:t>
            </a:r>
          </a:p>
          <a:p>
            <a:pPr algn="ctr">
              <a:defRPr/>
            </a:pPr>
            <a:endParaRPr lang="en-US" b="1" dirty="0"/>
          </a:p>
          <a:p>
            <a:pPr algn="ctr">
              <a:defRPr/>
            </a:pPr>
            <a:endParaRPr lang="en-US" b="1" dirty="0"/>
          </a:p>
          <a:p>
            <a:pPr algn="ctr">
              <a:defRPr/>
            </a:pPr>
            <a:r>
              <a:rPr lang="en-US" b="1" dirty="0" smtClean="0"/>
              <a:t>Conclusions</a:t>
            </a:r>
          </a:p>
          <a:p>
            <a:pPr marL="0" indent="0" algn="ctr">
              <a:buNone/>
              <a:defRPr/>
            </a:pPr>
            <a:endParaRPr lang="en-US" b="1" dirty="0"/>
          </a:p>
          <a:p>
            <a:pPr marL="0" indent="0" algn="ctr">
              <a:buNone/>
              <a:defRPr/>
            </a:pPr>
            <a:endParaRPr lang="en-US" b="1" dirty="0" smtClean="0"/>
          </a:p>
          <a:p>
            <a:pPr algn="ctr">
              <a:defRPr/>
            </a:pPr>
            <a:r>
              <a:rPr lang="en-US" b="1" dirty="0" smtClean="0"/>
              <a:t>Recommendations</a:t>
            </a:r>
          </a:p>
          <a:p>
            <a:pPr algn="ctr">
              <a:defRPr/>
            </a:pPr>
            <a:endParaRPr lang="en-US" b="1" dirty="0" smtClean="0"/>
          </a:p>
          <a:p>
            <a:pPr algn="ctr">
              <a:defRPr/>
            </a:pPr>
            <a:endParaRPr lang="en-US" b="1" dirty="0" smtClean="0"/>
          </a:p>
          <a:p>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11</a:t>
            </a:fld>
            <a:endParaRPr lang="en-US" dirty="0"/>
          </a:p>
        </p:txBody>
      </p:sp>
      <p:sp>
        <p:nvSpPr>
          <p:cNvPr id="5" name="AutoShape 7"/>
          <p:cNvSpPr>
            <a:spLocks noChangeArrowheads="1"/>
          </p:cNvSpPr>
          <p:nvPr/>
        </p:nvSpPr>
        <p:spPr bwMode="auto">
          <a:xfrm>
            <a:off x="4559481" y="1798115"/>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6" name="AutoShape 7"/>
          <p:cNvSpPr>
            <a:spLocks noChangeArrowheads="1"/>
          </p:cNvSpPr>
          <p:nvPr/>
        </p:nvSpPr>
        <p:spPr bwMode="auto">
          <a:xfrm>
            <a:off x="4559481" y="3085031"/>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7" name="AutoShape 7"/>
          <p:cNvSpPr>
            <a:spLocks noChangeArrowheads="1"/>
          </p:cNvSpPr>
          <p:nvPr/>
        </p:nvSpPr>
        <p:spPr bwMode="auto">
          <a:xfrm>
            <a:off x="4563381" y="4289494"/>
            <a:ext cx="228600" cy="609600"/>
          </a:xfrm>
          <a:prstGeom prst="downArrow">
            <a:avLst>
              <a:gd name="adj1" fmla="val 50000"/>
              <a:gd name="adj2" fmla="val 66667"/>
            </a:avLst>
          </a:prstGeom>
          <a:solidFill>
            <a:schemeClr val="accent1"/>
          </a:solidFill>
          <a:ln w="12700">
            <a:solidFill>
              <a:schemeClr val="tx1"/>
            </a:solidFill>
            <a:miter lim="800000"/>
            <a:headEnd type="none" w="sm" len="sm"/>
            <a:tailEnd type="none" w="sm" len="sm"/>
          </a:ln>
        </p:spPr>
        <p:txBody>
          <a:bodyPr wrap="none" anchor="ctr"/>
          <a:lstStyle>
            <a:lvl1pPr eaLnBrk="0" hangingPunct="0">
              <a:lnSpc>
                <a:spcPts val="2400"/>
              </a:lnSpc>
              <a:spcBef>
                <a:spcPts val="600"/>
              </a:spcBef>
              <a:spcAft>
                <a:spcPts val="200"/>
              </a:spcAft>
              <a:buClr>
                <a:schemeClr val="tx2"/>
              </a:buClr>
              <a:buSzPct val="120000"/>
              <a:buFont typeface="Arial" pitchFamily="34" charset="0"/>
              <a:buChar char="•"/>
              <a:defRPr sz="2400">
                <a:solidFill>
                  <a:schemeClr val="tx1"/>
                </a:solidFill>
                <a:latin typeface="Arial Narrow" pitchFamily="34" charset="0"/>
                <a:ea typeface="Arial Narrow" pitchFamily="34" charset="0"/>
                <a:cs typeface="Arial Narrow" pitchFamily="34" charset="0"/>
              </a:defRPr>
            </a:lvl1pPr>
            <a:lvl2pPr marL="742950" indent="-285750" eaLnBrk="0" hangingPunct="0">
              <a:spcBef>
                <a:spcPct val="20000"/>
              </a:spcBef>
              <a:buClr>
                <a:schemeClr val="tx2"/>
              </a:buClr>
              <a:buFont typeface="Wingdings" pitchFamily="2" charset="2"/>
              <a:buChar char="§"/>
              <a:defRPr sz="2000">
                <a:solidFill>
                  <a:schemeClr val="tx1"/>
                </a:solidFill>
                <a:latin typeface="Arial Narrow" pitchFamily="34" charset="0"/>
                <a:ea typeface="Arial Narrow" pitchFamily="34" charset="0"/>
                <a:cs typeface="Arial Narrow" pitchFamily="34" charset="0"/>
              </a:defRPr>
            </a:lvl2pPr>
            <a:lvl3pPr marL="11430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3pPr>
            <a:lvl4pPr marL="1600200" indent="-228600" eaLnBrk="0" hangingPunct="0">
              <a:lnSpc>
                <a:spcPts val="1800"/>
              </a:lnSpc>
              <a:spcBef>
                <a:spcPts val="400"/>
              </a:spcBef>
              <a:spcAft>
                <a:spcPts val="100"/>
              </a:spcAft>
              <a:buFont typeface="Lucida Grande"/>
              <a:buChar char="·"/>
              <a:defRPr>
                <a:solidFill>
                  <a:schemeClr val="tx1"/>
                </a:solidFill>
                <a:latin typeface="Arial Narrow" pitchFamily="34" charset="0"/>
                <a:ea typeface="Arial Narrow" pitchFamily="34" charset="0"/>
                <a:cs typeface="Arial Narrow" pitchFamily="34" charset="0"/>
              </a:defRPr>
            </a:lvl4pPr>
            <a:lvl5pPr marL="2057400" indent="-228600" eaLnBrk="0"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5pPr>
            <a:lvl6pPr marL="25146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6pPr>
            <a:lvl7pPr marL="29718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7pPr>
            <a:lvl8pPr marL="34290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8pPr>
            <a:lvl9pPr marL="3886200" indent="-228600" defTabSz="457200" eaLnBrk="0" fontAlgn="base" hangingPunct="0">
              <a:lnSpc>
                <a:spcPts val="1400"/>
              </a:lnSpc>
              <a:spcBef>
                <a:spcPts val="400"/>
              </a:spcBef>
              <a:spcAft>
                <a:spcPts val="100"/>
              </a:spcAft>
              <a:buSzPct val="60000"/>
              <a:buFont typeface="Courier New" pitchFamily="49" charset="0"/>
              <a:buChar char="o"/>
              <a:defRPr sz="1400" i="1">
                <a:solidFill>
                  <a:schemeClr val="tx1"/>
                </a:solidFill>
                <a:latin typeface="Arial Narrow" pitchFamily="34" charset="0"/>
                <a:ea typeface="Arial Narrow" pitchFamily="34" charset="0"/>
                <a:cs typeface="Arial Narrow" pitchFamily="34" charset="0"/>
              </a:defRPr>
            </a:lvl9pPr>
          </a:lstStyle>
          <a:p>
            <a:pPr eaLnBrk="1" hangingPunct="1">
              <a:lnSpc>
                <a:spcPct val="100000"/>
              </a:lnSpc>
              <a:spcBef>
                <a:spcPct val="0"/>
              </a:spcBef>
              <a:spcAft>
                <a:spcPct val="0"/>
              </a:spcAft>
              <a:buClrTx/>
              <a:buSzTx/>
              <a:buFontTx/>
              <a:buNone/>
            </a:pPr>
            <a:endParaRPr lang="en-US" altLang="en-US" sz="1800" dirty="0">
              <a:latin typeface="Calibri" pitchFamily="34" charset="0"/>
              <a:cs typeface="Arial" pitchFamily="34" charset="0"/>
            </a:endParaRPr>
          </a:p>
        </p:txBody>
      </p:sp>
      <p:sp>
        <p:nvSpPr>
          <p:cNvPr id="10" name="Rectangle 9"/>
          <p:cNvSpPr/>
          <p:nvPr/>
        </p:nvSpPr>
        <p:spPr>
          <a:xfrm>
            <a:off x="311928" y="5452013"/>
            <a:ext cx="8190892" cy="461665"/>
          </a:xfrm>
          <a:prstGeom prst="rect">
            <a:avLst/>
          </a:prstGeom>
        </p:spPr>
        <p:txBody>
          <a:bodyPr wrap="square">
            <a:spAutoFit/>
          </a:bodyPr>
          <a:lstStyle/>
          <a:p>
            <a:r>
              <a:rPr lang="en-US" sz="1200" dirty="0" smtClean="0"/>
              <a:t>*Guideline developed using the 2004 </a:t>
            </a:r>
            <a:r>
              <a:rPr lang="en-US" sz="1200" i="1" dirty="0" smtClean="0"/>
              <a:t>AAN Clinical Practice Guideline Process Manual</a:t>
            </a:r>
            <a:r>
              <a:rPr lang="en-US" sz="1200" dirty="0" smtClean="0"/>
              <a:t>, except for the conclusions, which were derived according to the process described in the 2011 </a:t>
            </a:r>
            <a:r>
              <a:rPr lang="en-US" sz="1200" i="1" dirty="0" smtClean="0"/>
              <a:t>AAN Clinical Practice Guideline Process Manual</a:t>
            </a:r>
            <a:r>
              <a:rPr lang="en-US" sz="1200" dirty="0" smtClean="0"/>
              <a:t>. </a:t>
            </a:r>
            <a:endParaRPr lang="en-US" sz="1200" dirty="0"/>
          </a:p>
        </p:txBody>
      </p:sp>
    </p:spTree>
    <p:extLst>
      <p:ext uri="{BB962C8B-B14F-4D97-AF65-F5344CB8AC3E}">
        <p14:creationId xmlns:p14="http://schemas.microsoft.com/office/powerpoint/2010/main" val="3064382032"/>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59" y="590550"/>
            <a:ext cx="8190893" cy="646596"/>
          </a:xfrm>
        </p:spPr>
        <p:txBody>
          <a:bodyPr>
            <a:normAutofit fontScale="90000"/>
          </a:bodyPr>
          <a:lstStyle/>
          <a:p>
            <a:r>
              <a:rPr lang="en-US" sz="4300" dirty="0" smtClean="0"/>
              <a:t>Literature Search/Review </a:t>
            </a:r>
            <a:br>
              <a:rPr lang="en-US" sz="4300" dirty="0" smtClean="0"/>
            </a:br>
            <a:r>
              <a:rPr lang="en-US" sz="3600" dirty="0">
                <a:solidFill>
                  <a:schemeClr val="bg1">
                    <a:lumMod val="50000"/>
                  </a:schemeClr>
                </a:solidFill>
              </a:rPr>
              <a:t>Rigorous, Comprehensive, </a:t>
            </a:r>
            <a:r>
              <a:rPr lang="en-US" sz="3600" dirty="0" smtClean="0">
                <a:solidFill>
                  <a:schemeClr val="bg1">
                    <a:lumMod val="50000"/>
                  </a:schemeClr>
                </a:solidFill>
              </a:rPr>
              <a:t>Transparent</a:t>
            </a:r>
            <a:endParaRPr lang="en-US" sz="43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12</a:t>
            </a:fld>
            <a:endParaRPr lang="en-US" dirty="0"/>
          </a:p>
        </p:txBody>
      </p:sp>
      <p:graphicFrame>
        <p:nvGraphicFramePr>
          <p:cNvPr id="11" name="Diagram 10"/>
          <p:cNvGraphicFramePr/>
          <p:nvPr>
            <p:extLst>
              <p:ext uri="{D42A27DB-BD31-4B8C-83A1-F6EECF244321}">
                <p14:modId xmlns:p14="http://schemas.microsoft.com/office/powerpoint/2010/main" val="1111891129"/>
              </p:ext>
            </p:extLst>
          </p:nvPr>
        </p:nvGraphicFramePr>
        <p:xfrm>
          <a:off x="2611585" y="1676399"/>
          <a:ext cx="6140154" cy="427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914756607"/>
              </p:ext>
            </p:extLst>
          </p:nvPr>
        </p:nvGraphicFramePr>
        <p:xfrm>
          <a:off x="569515" y="1669775"/>
          <a:ext cx="2320031" cy="3856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p:cNvSpPr/>
          <p:nvPr/>
        </p:nvSpPr>
        <p:spPr>
          <a:xfrm>
            <a:off x="3857625" y="1676399"/>
            <a:ext cx="4048125" cy="1077218"/>
          </a:xfrm>
          <a:prstGeom prst="rect">
            <a:avLst/>
          </a:prstGeom>
        </p:spPr>
        <p:txBody>
          <a:bodyPr wrap="square">
            <a:spAutoFit/>
          </a:bodyPr>
          <a:lstStyle/>
          <a:p>
            <a:r>
              <a:rPr lang="en-US" sz="1600" dirty="0"/>
              <a:t>Searched: Medline, EMBASE, </a:t>
            </a:r>
            <a:r>
              <a:rPr lang="en-US" sz="1600" dirty="0" smtClean="0"/>
              <a:t>LILACS, and Cochrane databases </a:t>
            </a:r>
            <a:r>
              <a:rPr lang="en-US" sz="1600" dirty="0"/>
              <a:t>from </a:t>
            </a:r>
            <a:r>
              <a:rPr lang="en-US" sz="1600" dirty="0" smtClean="0"/>
              <a:t>1980</a:t>
            </a:r>
            <a:r>
              <a:rPr lang="en-US" sz="1600" dirty="0" smtClean="0">
                <a:sym typeface="Symbol" panose="05050102010706020507" pitchFamily="18" charset="2"/>
              </a:rPr>
              <a:t></a:t>
            </a:r>
            <a:r>
              <a:rPr lang="en-US" sz="1600" dirty="0" smtClean="0"/>
              <a:t>2012; updated search of Medline and Cochrane 2012 to November 2013</a:t>
            </a:r>
            <a:endParaRPr lang="en-US" sz="1600" dirty="0"/>
          </a:p>
        </p:txBody>
      </p:sp>
    </p:spTree>
    <p:extLst>
      <p:ext uri="{BB962C8B-B14F-4D97-AF65-F5344CB8AC3E}">
        <p14:creationId xmlns:p14="http://schemas.microsoft.com/office/powerpoint/2010/main" val="142188571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(2011) </a:t>
            </a:r>
            <a:br>
              <a:rPr lang="en-US" dirty="0" smtClean="0"/>
            </a:br>
            <a:r>
              <a:rPr lang="en-US" sz="4000" dirty="0" smtClean="0">
                <a:solidFill>
                  <a:schemeClr val="bg2">
                    <a:lumMod val="50000"/>
                  </a:schemeClr>
                </a:solidFill>
              </a:rPr>
              <a:t>Therapeutic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13</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4241251"/>
              </p:ext>
            </p:extLst>
          </p:nvPr>
        </p:nvGraphicFramePr>
        <p:xfrm>
          <a:off x="495908" y="1399032"/>
          <a:ext cx="8275230"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52628"/>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(2011) </a:t>
            </a:r>
            <a:br>
              <a:rPr lang="en-US" dirty="0" smtClean="0"/>
            </a:br>
            <a:r>
              <a:rPr lang="en-US" sz="4000" dirty="0" smtClean="0">
                <a:solidFill>
                  <a:schemeClr val="bg2">
                    <a:lumMod val="50000"/>
                  </a:schemeClr>
                </a:solidFill>
              </a:rPr>
              <a:t>Therapeutic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14</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4334890"/>
              </p:ext>
            </p:extLst>
          </p:nvPr>
        </p:nvGraphicFramePr>
        <p:xfrm>
          <a:off x="495908" y="1399032"/>
          <a:ext cx="8275230" cy="4169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5908" y="5409489"/>
            <a:ext cx="8275230" cy="392280"/>
          </a:xfrm>
          <a:prstGeom prst="rect">
            <a:avLst/>
          </a:prstGeom>
        </p:spPr>
        <p:txBody>
          <a:bodyPr vert="horz" wrap="square" lIns="0" tIns="18288" rIns="0" bIns="18288" rtlCol="0" anchor="b" anchorCtr="0">
            <a:noAutofit/>
          </a:bodyPr>
          <a:lstStyle/>
          <a:p>
            <a:pPr algn="r"/>
            <a:endParaRPr lang="en-US" dirty="0" smtClean="0"/>
          </a:p>
        </p:txBody>
      </p:sp>
      <p:sp>
        <p:nvSpPr>
          <p:cNvPr id="7" name="Rectangle 6"/>
          <p:cNvSpPr/>
          <p:nvPr/>
        </p:nvSpPr>
        <p:spPr>
          <a:xfrm>
            <a:off x="495908" y="5321470"/>
            <a:ext cx="8275230" cy="461665"/>
          </a:xfrm>
          <a:prstGeom prst="rect">
            <a:avLst/>
          </a:prstGeom>
        </p:spPr>
        <p:txBody>
          <a:bodyPr wrap="square">
            <a:spAutoFit/>
          </a:bodyPr>
          <a:lstStyle/>
          <a:p>
            <a:r>
              <a:rPr lang="en-US" sz="1200" dirty="0"/>
              <a:t>Note: Objective outcome measurement refers to an outcome measure that is unlikely to be affected by an observer’s (patient, treating physician, investigator) expectation or bias (e.g., blood tests, administrative outcome data)</a:t>
            </a:r>
          </a:p>
        </p:txBody>
      </p:sp>
    </p:spTree>
    <p:extLst>
      <p:ext uri="{BB962C8B-B14F-4D97-AF65-F5344CB8AC3E}">
        <p14:creationId xmlns:p14="http://schemas.microsoft.com/office/powerpoint/2010/main" val="1235100164"/>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(2011) </a:t>
            </a:r>
            <a:br>
              <a:rPr lang="en-US" dirty="0" smtClean="0"/>
            </a:br>
            <a:r>
              <a:rPr lang="en-US" sz="4000" dirty="0" smtClean="0">
                <a:solidFill>
                  <a:schemeClr val="bg2">
                    <a:lumMod val="50000"/>
                  </a:schemeClr>
                </a:solidFill>
              </a:rPr>
              <a:t>Therapeutic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15</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3742247"/>
              </p:ext>
            </p:extLst>
          </p:nvPr>
        </p:nvGraphicFramePr>
        <p:xfrm>
          <a:off x="495908" y="1399032"/>
          <a:ext cx="8275230" cy="3831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95908" y="5100899"/>
            <a:ext cx="8190892" cy="830997"/>
          </a:xfrm>
          <a:prstGeom prst="rect">
            <a:avLst/>
          </a:prstGeom>
        </p:spPr>
        <p:txBody>
          <a:bodyPr wrap="square">
            <a:spAutoFit/>
          </a:bodyPr>
          <a:lstStyle/>
          <a:p>
            <a:r>
              <a:rPr lang="en-US" sz="1200" dirty="0"/>
              <a:t>Note: Objective outcome measurement refers to an outcome measure that is unlikely to be affected by an observer’s (patient, treating physician, investigator) expectation or bias (e.g., blood tests, administrative outcome data)</a:t>
            </a:r>
          </a:p>
          <a:p>
            <a:r>
              <a:rPr lang="en-US" sz="1200" dirty="0" smtClean="0"/>
              <a:t>*Numbers </a:t>
            </a:r>
            <a:r>
              <a:rPr lang="en-US" sz="1200" dirty="0"/>
              <a:t>1–3 in Class Ie are required for Class II in equivalence trials. If any one of the three is missing, the class is automatically downgraded to Class III</a:t>
            </a:r>
          </a:p>
        </p:txBody>
      </p:sp>
    </p:spTree>
    <p:extLst>
      <p:ext uri="{BB962C8B-B14F-4D97-AF65-F5344CB8AC3E}">
        <p14:creationId xmlns:p14="http://schemas.microsoft.com/office/powerpoint/2010/main" val="44174086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(2011) </a:t>
            </a:r>
            <a:br>
              <a:rPr lang="en-US" dirty="0" smtClean="0"/>
            </a:br>
            <a:r>
              <a:rPr lang="en-US" sz="4000" dirty="0" smtClean="0">
                <a:solidFill>
                  <a:schemeClr val="bg2">
                    <a:lumMod val="50000"/>
                  </a:schemeClr>
                </a:solidFill>
              </a:rPr>
              <a:t>Therapeutic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16</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51083"/>
              </p:ext>
            </p:extLst>
          </p:nvPr>
        </p:nvGraphicFramePr>
        <p:xfrm>
          <a:off x="495908" y="1399032"/>
          <a:ext cx="8275230" cy="401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95908" y="5410953"/>
            <a:ext cx="8190892" cy="461665"/>
          </a:xfrm>
          <a:prstGeom prst="rect">
            <a:avLst/>
          </a:prstGeom>
        </p:spPr>
        <p:txBody>
          <a:bodyPr wrap="square">
            <a:spAutoFit/>
          </a:bodyPr>
          <a:lstStyle/>
          <a:p>
            <a:r>
              <a:rPr lang="en-US" sz="1200" dirty="0" smtClean="0"/>
              <a:t>Note: Objective </a:t>
            </a:r>
            <a:r>
              <a:rPr lang="en-US" sz="1200" dirty="0"/>
              <a:t>outcome </a:t>
            </a:r>
            <a:r>
              <a:rPr lang="en-US" sz="1200" dirty="0" smtClean="0"/>
              <a:t>measurement refers to </a:t>
            </a:r>
            <a:r>
              <a:rPr lang="en-US" sz="1200" dirty="0"/>
              <a:t>an outcome measure that is unlikely to be affected by an observer’s (patient, treating physician, investigator) expectation or bias (e.g., blood tests, administrative outcome data)</a:t>
            </a:r>
          </a:p>
        </p:txBody>
      </p:sp>
    </p:spTree>
    <p:extLst>
      <p:ext uri="{BB962C8B-B14F-4D97-AF65-F5344CB8AC3E}">
        <p14:creationId xmlns:p14="http://schemas.microsoft.com/office/powerpoint/2010/main" val="1494569008"/>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(2004) </a:t>
            </a:r>
            <a:br>
              <a:rPr lang="en-US" dirty="0" smtClean="0"/>
            </a:br>
            <a:r>
              <a:rPr lang="en-US" sz="4000" dirty="0" smtClean="0">
                <a:solidFill>
                  <a:schemeClr val="bg2">
                    <a:lumMod val="50000"/>
                  </a:schemeClr>
                </a:solidFill>
              </a:rPr>
              <a:t>Prognostic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17</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9369317"/>
              </p:ext>
            </p:extLst>
          </p:nvPr>
        </p:nvGraphicFramePr>
        <p:xfrm>
          <a:off x="495908" y="1399032"/>
          <a:ext cx="8275230"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97863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dirty="0" smtClean="0"/>
              <a:t>AAN Classification of Evidence (2004) </a:t>
            </a:r>
            <a:br>
              <a:rPr lang="en-US" dirty="0" smtClean="0"/>
            </a:br>
            <a:r>
              <a:rPr lang="en-US" sz="4000" dirty="0" smtClean="0">
                <a:solidFill>
                  <a:schemeClr val="bg2">
                    <a:lumMod val="50000"/>
                  </a:schemeClr>
                </a:solidFill>
              </a:rPr>
              <a:t>Prognostic Scheme</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18</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3193642"/>
              </p:ext>
            </p:extLst>
          </p:nvPr>
        </p:nvGraphicFramePr>
        <p:xfrm>
          <a:off x="495908" y="1399032"/>
          <a:ext cx="8275230"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762453"/>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5947" y="4960510"/>
            <a:ext cx="8546112" cy="1138447"/>
          </a:xfrm>
        </p:spPr>
        <p:txBody>
          <a:bodyPr/>
          <a:lstStyle/>
          <a:p>
            <a:pPr>
              <a:lnSpc>
                <a:spcPct val="100000"/>
              </a:lnSpc>
              <a:spcBef>
                <a:spcPts val="0"/>
              </a:spcBef>
              <a:spcAft>
                <a:spcPts val="0"/>
              </a:spcAft>
            </a:pPr>
            <a:r>
              <a:rPr lang="en-US" sz="2000" dirty="0">
                <a:latin typeface="+mn-lt"/>
              </a:rPr>
              <a:t>Report </a:t>
            </a:r>
            <a:r>
              <a:rPr lang="en-US" sz="2000" dirty="0" smtClean="0">
                <a:latin typeface="+mn-lt"/>
              </a:rPr>
              <a:t>by:</a:t>
            </a:r>
          </a:p>
          <a:p>
            <a:pPr>
              <a:lnSpc>
                <a:spcPct val="100000"/>
              </a:lnSpc>
              <a:spcBef>
                <a:spcPts val="0"/>
              </a:spcBef>
              <a:spcAft>
                <a:spcPts val="0"/>
              </a:spcAft>
            </a:pPr>
            <a:r>
              <a:rPr lang="en-US" sz="2000" dirty="0" smtClean="0">
                <a:latin typeface="+mn-lt"/>
              </a:rPr>
              <a:t>Guideline </a:t>
            </a:r>
            <a:r>
              <a:rPr lang="en-US" sz="2000" dirty="0">
                <a:latin typeface="+mn-lt"/>
              </a:rPr>
              <a:t>Development, Dissemination, and Implementation </a:t>
            </a:r>
            <a:r>
              <a:rPr lang="en-US" sz="2000" dirty="0" smtClean="0">
                <a:latin typeface="+mn-lt"/>
              </a:rPr>
              <a:t>Subcommittee</a:t>
            </a:r>
          </a:p>
          <a:p>
            <a:pPr>
              <a:lnSpc>
                <a:spcPct val="100000"/>
              </a:lnSpc>
              <a:spcBef>
                <a:spcPts val="0"/>
              </a:spcBef>
              <a:spcAft>
                <a:spcPts val="0"/>
              </a:spcAft>
            </a:pPr>
            <a:r>
              <a:rPr lang="en-US" sz="2000" dirty="0">
                <a:latin typeface="+mn-lt"/>
              </a:rPr>
              <a:t>	</a:t>
            </a:r>
            <a:r>
              <a:rPr lang="en-US" sz="2000" dirty="0" smtClean="0">
                <a:latin typeface="+mn-lt"/>
              </a:rPr>
              <a:t>	of </a:t>
            </a:r>
            <a:r>
              <a:rPr lang="en-US" sz="2000" dirty="0">
                <a:latin typeface="+mn-lt"/>
              </a:rPr>
              <a:t>the American Academy of </a:t>
            </a:r>
            <a:r>
              <a:rPr lang="en-US" sz="2000" dirty="0" smtClean="0">
                <a:latin typeface="+mn-lt"/>
              </a:rPr>
              <a:t>Neurology (AAN)</a:t>
            </a:r>
            <a:endParaRPr lang="en-US" sz="2000" dirty="0"/>
          </a:p>
        </p:txBody>
      </p:sp>
      <p:sp>
        <p:nvSpPr>
          <p:cNvPr id="4" name="TextBox 3"/>
          <p:cNvSpPr txBox="1"/>
          <p:nvPr/>
        </p:nvSpPr>
        <p:spPr>
          <a:xfrm>
            <a:off x="375947" y="180857"/>
            <a:ext cx="3456121" cy="325465"/>
          </a:xfrm>
          <a:prstGeom prst="rect">
            <a:avLst/>
          </a:prstGeom>
        </p:spPr>
        <p:txBody>
          <a:bodyPr vert="horz" wrap="none" lIns="0" tIns="18288" rIns="0" bIns="18288" rtlCol="0" anchor="b" anchorCtr="0">
            <a:noAutofit/>
          </a:bodyPr>
          <a:lstStyle/>
          <a:p>
            <a:r>
              <a:rPr lang="en-US" sz="2000" dirty="0" smtClean="0">
                <a:solidFill>
                  <a:schemeClr val="bg1">
                    <a:lumMod val="50000"/>
                  </a:schemeClr>
                </a:solidFill>
                <a:latin typeface="Arial Narrow" panose="020B0606020202030204" pitchFamily="34" charset="0"/>
              </a:rPr>
              <a:t>Practice Guideline</a:t>
            </a:r>
          </a:p>
        </p:txBody>
      </p:sp>
      <p:sp>
        <p:nvSpPr>
          <p:cNvPr id="6" name="Rectangle 5"/>
          <p:cNvSpPr/>
          <p:nvPr/>
        </p:nvSpPr>
        <p:spPr>
          <a:xfrm>
            <a:off x="475795" y="1856253"/>
            <a:ext cx="8346415" cy="1754326"/>
          </a:xfrm>
          <a:prstGeom prst="rect">
            <a:avLst/>
          </a:prstGeom>
        </p:spPr>
        <p:txBody>
          <a:bodyPr wrap="square">
            <a:spAutoFit/>
          </a:bodyPr>
          <a:lstStyle/>
          <a:p>
            <a:pPr algn="ctr"/>
            <a:r>
              <a:rPr lang="en-US" sz="3600" dirty="0" smtClean="0"/>
              <a:t>Idiopathic </a:t>
            </a:r>
            <a:r>
              <a:rPr lang="en-US" sz="3600" dirty="0"/>
              <a:t>Normal Pressure Hydrocephalus: </a:t>
            </a:r>
            <a:endParaRPr lang="en-US" sz="3600" dirty="0" smtClean="0"/>
          </a:p>
          <a:p>
            <a:pPr algn="ctr"/>
            <a:r>
              <a:rPr lang="en-US" sz="3600" dirty="0" smtClean="0"/>
              <a:t>Response </a:t>
            </a:r>
            <a:r>
              <a:rPr lang="en-US" sz="3600" dirty="0"/>
              <a:t>to Shunting and Predictors of Response</a:t>
            </a:r>
          </a:p>
        </p:txBody>
      </p:sp>
    </p:spTree>
    <p:extLst>
      <p:ext uri="{BB962C8B-B14F-4D97-AF65-F5344CB8AC3E}">
        <p14:creationId xmlns:p14="http://schemas.microsoft.com/office/powerpoint/2010/main" val="2912583083"/>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83" y="304596"/>
            <a:ext cx="8190893" cy="1022800"/>
          </a:xfrm>
        </p:spPr>
        <p:txBody>
          <a:bodyPr>
            <a:normAutofit fontScale="90000"/>
          </a:bodyPr>
          <a:lstStyle/>
          <a:p>
            <a:r>
              <a:rPr lang="en-US" sz="4400" dirty="0" smtClean="0"/>
              <a:t>AAN Classification of Recommendations</a:t>
            </a:r>
            <a:endParaRPr lang="en-US" sz="4000" dirty="0">
              <a:solidFill>
                <a:schemeClr val="bg2">
                  <a:lumMod val="50000"/>
                </a:schemeClr>
              </a:solidFill>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19</a:t>
            </a:fld>
            <a:endParaRPr lang="en-US" dirty="0"/>
          </a:p>
        </p:txBody>
      </p:sp>
      <p:sp>
        <p:nvSpPr>
          <p:cNvPr id="5" name="TextBox 4"/>
          <p:cNvSpPr txBox="1"/>
          <p:nvPr/>
        </p:nvSpPr>
        <p:spPr>
          <a:xfrm>
            <a:off x="4999290" y="1965533"/>
            <a:ext cx="3555050" cy="3443955"/>
          </a:xfrm>
          <a:prstGeom prst="rect">
            <a:avLst/>
          </a:prstGeom>
        </p:spPr>
        <p:txBody>
          <a:bodyPr vert="horz" wrap="square" lIns="0" tIns="18288" rIns="0" bIns="18288" rtlCol="0" anchor="b" anchorCtr="0">
            <a:noAutofit/>
          </a:bodyPr>
          <a:lstStyle/>
          <a:p>
            <a:pPr algn="r"/>
            <a:endParaRPr lang="en-US" dirty="0"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0251967"/>
              </p:ext>
            </p:extLst>
          </p:nvPr>
        </p:nvGraphicFramePr>
        <p:xfrm>
          <a:off x="181583" y="1486142"/>
          <a:ext cx="8648092" cy="4402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634089"/>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22481" y="2371746"/>
            <a:ext cx="8439779" cy="1747575"/>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a:bodyPr>
          <a:lstStyle/>
          <a:p>
            <a:r>
              <a:rPr lang="en-US" sz="4300" dirty="0"/>
              <a:t>Clinical </a:t>
            </a:r>
            <a:r>
              <a:rPr lang="en-US" sz="4300" dirty="0" smtClean="0"/>
              <a:t>Question 1</a:t>
            </a:r>
            <a:endParaRPr lang="en-US" sz="43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20</a:t>
            </a:fld>
            <a:endParaRPr lang="en-US" dirty="0"/>
          </a:p>
        </p:txBody>
      </p:sp>
      <p:sp>
        <p:nvSpPr>
          <p:cNvPr id="3" name="Content Placeholder 2"/>
          <p:cNvSpPr>
            <a:spLocks noGrp="1"/>
          </p:cNvSpPr>
          <p:nvPr>
            <p:ph idx="1"/>
          </p:nvPr>
        </p:nvSpPr>
        <p:spPr>
          <a:xfrm>
            <a:off x="1005509" y="3019898"/>
            <a:ext cx="7539530" cy="512087"/>
          </a:xfrm>
        </p:spPr>
        <p:txBody>
          <a:bodyPr>
            <a:normAutofit/>
          </a:bodyPr>
          <a:lstStyle/>
          <a:p>
            <a:pPr marL="0" lvl="0" indent="0">
              <a:buNone/>
            </a:pPr>
            <a:r>
              <a:rPr lang="en-US" dirty="0">
                <a:latin typeface="+mj-lt"/>
              </a:rPr>
              <a:t>What is the efficacy of ventricular shunting for iNPH?</a:t>
            </a:r>
          </a:p>
        </p:txBody>
      </p:sp>
    </p:spTree>
    <p:extLst>
      <p:ext uri="{BB962C8B-B14F-4D97-AF65-F5344CB8AC3E}">
        <p14:creationId xmlns:p14="http://schemas.microsoft.com/office/powerpoint/2010/main" val="3285570308"/>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What is the efficacy of ventricular shunting for iNPH?</a:t>
            </a:r>
            <a:endParaRPr lang="en-US" sz="30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21</a:t>
            </a:fld>
            <a:endParaRPr lang="en-US" dirty="0"/>
          </a:p>
        </p:txBody>
      </p:sp>
      <p:sp>
        <p:nvSpPr>
          <p:cNvPr id="13" name="Content Placeholder 12"/>
          <p:cNvSpPr>
            <a:spLocks noGrp="1"/>
          </p:cNvSpPr>
          <p:nvPr>
            <p:ph idx="1"/>
          </p:nvPr>
        </p:nvSpPr>
        <p:spPr/>
        <p:txBody>
          <a:bodyPr>
            <a:normAutofit lnSpcReduction="10000"/>
          </a:bodyPr>
          <a:lstStyle/>
          <a:p>
            <a:pPr lvl="0" rtl="0"/>
            <a:r>
              <a:rPr lang="en-US" dirty="0" smtClean="0">
                <a:latin typeface="+mj-lt"/>
              </a:rPr>
              <a:t>The 3 identified studies with higher than Class IV evidence suggest a benefit of shunting for iNPH, but:</a:t>
            </a:r>
            <a:endParaRPr lang="en-US" dirty="0">
              <a:latin typeface="+mj-lt"/>
            </a:endParaRPr>
          </a:p>
          <a:p>
            <a:pPr lvl="1" rtl="0"/>
            <a:r>
              <a:rPr lang="en-US" dirty="0" smtClean="0">
                <a:latin typeface="+mj-lt"/>
              </a:rPr>
              <a:t>there is a decrease of response after 6 months</a:t>
            </a:r>
            <a:r>
              <a:rPr lang="en-US" baseline="30000" dirty="0" smtClean="0">
                <a:latin typeface="+mj-lt"/>
              </a:rPr>
              <a:t>5</a:t>
            </a:r>
          </a:p>
          <a:p>
            <a:pPr lvl="1" rtl="0"/>
            <a:r>
              <a:rPr lang="en-US" dirty="0" smtClean="0">
                <a:latin typeface="+mj-lt"/>
              </a:rPr>
              <a:t>fewer than half of patients were considered to be improved in all presenting iNPH symptoms after 18 months</a:t>
            </a:r>
            <a:r>
              <a:rPr lang="en-US" baseline="30000" dirty="0" smtClean="0">
                <a:latin typeface="+mj-lt"/>
              </a:rPr>
              <a:t>e3</a:t>
            </a:r>
          </a:p>
          <a:p>
            <a:pPr lvl="0" rtl="0"/>
            <a:r>
              <a:rPr lang="en-US" dirty="0" smtClean="0">
                <a:latin typeface="+mj-lt"/>
              </a:rPr>
              <a:t>Studies have reported clinical improvement of iNPH after shunting, but none to date has been designed to provide high-level evidence of efficacy.</a:t>
            </a:r>
            <a:endParaRPr lang="en-US" dirty="0">
              <a:latin typeface="+mj-lt"/>
            </a:endParaRPr>
          </a:p>
          <a:p>
            <a:pPr lvl="1" rtl="0"/>
            <a:r>
              <a:rPr lang="en-US" dirty="0" smtClean="0">
                <a:latin typeface="+mj-lt"/>
              </a:rPr>
              <a:t>It should be recognized that the use of ventricular shunting for iNPH is based largely on uncontrolled observational studies of clinical response. </a:t>
            </a:r>
            <a:endParaRPr lang="en-US" dirty="0">
              <a:latin typeface="+mj-lt"/>
            </a:endParaRPr>
          </a:p>
        </p:txBody>
      </p:sp>
    </p:spTree>
    <p:extLst>
      <p:ext uri="{BB962C8B-B14F-4D97-AF65-F5344CB8AC3E}">
        <p14:creationId xmlns:p14="http://schemas.microsoft.com/office/powerpoint/2010/main" val="2847346252"/>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2069" y="1493308"/>
            <a:ext cx="1889463"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Q1. Analysis of Evidence</a:t>
            </a:r>
            <a:br>
              <a:rPr lang="en-US" dirty="0" smtClean="0"/>
            </a:br>
            <a:r>
              <a:rPr lang="en-US" sz="4000" dirty="0" smtClean="0">
                <a:solidFill>
                  <a:schemeClr val="bg2">
                    <a:lumMod val="50000"/>
                  </a:schemeClr>
                </a:solidFill>
              </a:rPr>
              <a:t>Efficacy for iNPH</a:t>
            </a:r>
            <a:endParaRPr lang="en-US" sz="4000" dirty="0">
              <a:solidFill>
                <a:schemeClr val="bg2">
                  <a:lumMod val="50000"/>
                </a:schemeClr>
              </a:solidFill>
            </a:endParaRPr>
          </a:p>
        </p:txBody>
      </p:sp>
      <p:sp>
        <p:nvSpPr>
          <p:cNvPr id="3" name="Content Placeholder 2"/>
          <p:cNvSpPr>
            <a:spLocks noGrp="1"/>
          </p:cNvSpPr>
          <p:nvPr>
            <p:ph idx="1"/>
          </p:nvPr>
        </p:nvSpPr>
        <p:spPr>
          <a:xfrm>
            <a:off x="445083" y="1551329"/>
            <a:ext cx="8190891" cy="4432221"/>
          </a:xfrm>
        </p:spPr>
        <p:txBody>
          <a:bodyPr>
            <a:normAutofit/>
          </a:bodyPr>
          <a:lstStyle/>
          <a:p>
            <a:pPr>
              <a:buFont typeface="Wingdings" panose="05000000000000000000" pitchFamily="2" charset="2"/>
              <a:buChar char="§"/>
            </a:pPr>
            <a:r>
              <a:rPr lang="en-US" sz="2600" dirty="0" smtClean="0">
                <a:latin typeface="+mj-lt"/>
              </a:rPr>
              <a:t>Class III study</a:t>
            </a:r>
            <a:r>
              <a:rPr lang="en-US" sz="2600" baseline="30000" dirty="0" smtClean="0">
                <a:latin typeface="+mj-lt"/>
              </a:rPr>
              <a:t>5</a:t>
            </a:r>
            <a:endParaRPr lang="en-US" sz="2400" baseline="30000" dirty="0" smtClean="0">
              <a:solidFill>
                <a:srgbClr val="000000"/>
              </a:solidFill>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Of 75 patients with NPH (58 with </a:t>
            </a:r>
            <a:r>
              <a:rPr lang="en-US" sz="2200" dirty="0" err="1" smtClean="0">
                <a:solidFill>
                  <a:schemeClr val="tx1"/>
                </a:solidFill>
                <a:latin typeface="+mn-lt"/>
                <a:cs typeface="Times New Roman" panose="02020603050405020304" pitchFamily="18" charset="0"/>
                <a:sym typeface="Symbol" panose="05050102010706020507" pitchFamily="18" charset="2"/>
              </a:rPr>
              <a:t>iNPH</a:t>
            </a:r>
            <a:r>
              <a:rPr lang="en-US" sz="2200" dirty="0" smtClean="0">
                <a:solidFill>
                  <a:schemeClr val="tx1"/>
                </a:solidFill>
                <a:latin typeface="+mn-lt"/>
                <a:cs typeface="Times New Roman" panose="02020603050405020304" pitchFamily="18" charset="0"/>
                <a:sym typeface="Symbol" panose="05050102010706020507" pitchFamily="18" charset="2"/>
              </a:rPr>
              <a:t>):</a:t>
            </a: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54 had positive CSF infusion test (CSF-IT) or CSF tap test (TT)</a:t>
            </a:r>
            <a:endParaRPr lang="en-US" sz="2000" baseline="30000" dirty="0" smtClean="0">
              <a:solidFill>
                <a:srgbClr val="000000"/>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21 had negative test results (comparison group—no shunting)</a:t>
            </a:r>
            <a:endParaRPr lang="en-US" sz="2000" baseline="30000" dirty="0">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rgbClr val="000000"/>
                </a:solidFill>
                <a:latin typeface="+mj-lt"/>
                <a:cs typeface="Times New Roman" panose="02020603050405020304" pitchFamily="18" charset="0"/>
                <a:sym typeface="Symbol" panose="05050102010706020507" pitchFamily="18" charset="2"/>
              </a:rPr>
              <a:t>At 6 months: </a:t>
            </a: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Significant improvements in gait and “subjective impression of overall improvement,” improvements in reaction time, memory</a:t>
            </a:r>
            <a:endParaRPr lang="en-US" sz="2000" baseline="30000" dirty="0" smtClean="0">
              <a:solidFill>
                <a:srgbClr val="000000"/>
              </a:solidFill>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rgbClr val="000000"/>
                </a:solidFill>
                <a:latin typeface="+mj-lt"/>
                <a:cs typeface="Times New Roman" panose="02020603050405020304" pitchFamily="18" charset="0"/>
                <a:sym typeface="Symbol" panose="05050102010706020507" pitchFamily="18" charset="2"/>
              </a:rPr>
              <a:t>After 5 years (43% of shunted patients available)</a:t>
            </a: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Measured response decreased</a:t>
            </a:r>
            <a:endParaRPr lang="en-US" sz="2000" baseline="30000" dirty="0">
              <a:solidFill>
                <a:srgbClr val="000000"/>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3 subdural hematomas or effusions (5%), with one requiring surgery; 1 shunt infection; 1 superficial wound infection; 1 pulmonary embolism</a:t>
            </a:r>
            <a:endParaRPr lang="en-US" sz="2000" baseline="30000" dirty="0">
              <a:solidFill>
                <a:srgbClr val="000000"/>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endParaRPr lang="en-US" sz="2200" dirty="0" smtClean="0">
              <a:solidFill>
                <a:srgbClr val="000000"/>
              </a:solidFill>
              <a:latin typeface="+mj-lt"/>
              <a:cs typeface="Times New Roman" panose="02020603050405020304" pitchFamily="18" charset="0"/>
              <a:sym typeface="Symbol" panose="05050102010706020507" pitchFamily="18" charset="2"/>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22</a:t>
            </a:fld>
            <a:endParaRPr lang="en-US" dirty="0"/>
          </a:p>
        </p:txBody>
      </p:sp>
    </p:spTree>
    <p:extLst>
      <p:ext uri="{BB962C8B-B14F-4D97-AF65-F5344CB8AC3E}">
        <p14:creationId xmlns:p14="http://schemas.microsoft.com/office/powerpoint/2010/main" val="68133609"/>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8" y="341976"/>
            <a:ext cx="8190893" cy="448137"/>
          </a:xfrm>
        </p:spPr>
        <p:txBody>
          <a:bodyPr>
            <a:noAutofit/>
          </a:bodyPr>
          <a:lstStyle/>
          <a:p>
            <a:r>
              <a:rPr lang="en-US" sz="2800" dirty="0"/>
              <a:t>% Improvement in patients with positive CSF TT or </a:t>
            </a:r>
            <a:r>
              <a:rPr lang="en-US" sz="2800" dirty="0" smtClean="0"/>
              <a:t>CSF-IT</a:t>
            </a:r>
            <a:endParaRPr lang="en-US" sz="2800" dirty="0"/>
          </a:p>
        </p:txBody>
      </p:sp>
      <p:sp>
        <p:nvSpPr>
          <p:cNvPr id="4" name="Slide Number Placeholder 3"/>
          <p:cNvSpPr>
            <a:spLocks noGrp="1"/>
          </p:cNvSpPr>
          <p:nvPr>
            <p:ph type="sldNum" sz="quarter" idx="4"/>
          </p:nvPr>
        </p:nvSpPr>
        <p:spPr/>
        <p:txBody>
          <a:bodyPr/>
          <a:lstStyle/>
          <a:p>
            <a:r>
              <a:rPr lang="en-US" i="1" smtClean="0"/>
              <a:t>Slide</a:t>
            </a:r>
            <a:r>
              <a:rPr lang="en-US" smtClean="0"/>
              <a:t> </a:t>
            </a:r>
            <a:fld id="{AE55F20A-800A-A447-8B9C-A926CEEB159C}" type="slidenum">
              <a:rPr lang="en-US" smtClean="0"/>
              <a:pPr/>
              <a:t>23</a:t>
            </a:fld>
            <a:endParaRPr lang="en-US" dirty="0"/>
          </a:p>
        </p:txBody>
      </p:sp>
      <p:graphicFrame>
        <p:nvGraphicFramePr>
          <p:cNvPr id="15" name="Content Placeholder 14"/>
          <p:cNvGraphicFramePr>
            <a:graphicFrameLocks noGrp="1"/>
          </p:cNvGraphicFramePr>
          <p:nvPr>
            <p:ph idx="1"/>
            <p:extLst/>
          </p:nvPr>
        </p:nvGraphicFramePr>
        <p:xfrm>
          <a:off x="-248574" y="355106"/>
          <a:ext cx="8713434" cy="486521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172493" y="5220316"/>
            <a:ext cx="8837721" cy="369332"/>
          </a:xfrm>
          <a:prstGeom prst="rect">
            <a:avLst/>
          </a:prstGeom>
        </p:spPr>
        <p:txBody>
          <a:bodyPr wrap="square">
            <a:spAutoFit/>
          </a:bodyPr>
          <a:lstStyle/>
          <a:p>
            <a:r>
              <a:rPr lang="en-US" dirty="0" smtClean="0"/>
              <a:t>Data taken from analysis of the study described on page 2064 of this guideline.</a:t>
            </a:r>
            <a:r>
              <a:rPr lang="en-US" baseline="30000" dirty="0" smtClean="0"/>
              <a:t>5</a:t>
            </a:r>
            <a:endParaRPr lang="en-US" dirty="0"/>
          </a:p>
        </p:txBody>
      </p:sp>
    </p:spTree>
    <p:extLst>
      <p:ext uri="{BB962C8B-B14F-4D97-AF65-F5344CB8AC3E}">
        <p14:creationId xmlns:p14="http://schemas.microsoft.com/office/powerpoint/2010/main" val="3853773749"/>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2069" y="1931853"/>
            <a:ext cx="1965663"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Q1. Analysis of Evidence</a:t>
            </a:r>
            <a:br>
              <a:rPr lang="en-US" dirty="0" smtClean="0"/>
            </a:br>
            <a:r>
              <a:rPr lang="en-US" sz="4000" dirty="0" smtClean="0">
                <a:solidFill>
                  <a:schemeClr val="bg2">
                    <a:lumMod val="50000"/>
                  </a:schemeClr>
                </a:solidFill>
              </a:rPr>
              <a:t>Efficacy for iNPH</a:t>
            </a:r>
            <a:endParaRPr lang="en-US" sz="4000" dirty="0">
              <a:solidFill>
                <a:schemeClr val="bg2">
                  <a:lumMod val="50000"/>
                </a:schemeClr>
              </a:solidFill>
            </a:endParaRPr>
          </a:p>
        </p:txBody>
      </p:sp>
      <p:sp>
        <p:nvSpPr>
          <p:cNvPr id="3" name="Content Placeholder 2"/>
          <p:cNvSpPr>
            <a:spLocks noGrp="1"/>
          </p:cNvSpPr>
          <p:nvPr>
            <p:ph idx="1"/>
          </p:nvPr>
        </p:nvSpPr>
        <p:spPr>
          <a:xfrm>
            <a:off x="445083" y="1931853"/>
            <a:ext cx="8190891" cy="3070098"/>
          </a:xfrm>
        </p:spPr>
        <p:txBody>
          <a:bodyPr>
            <a:normAutofit/>
          </a:bodyPr>
          <a:lstStyle/>
          <a:p>
            <a:pPr>
              <a:buFont typeface="Wingdings" panose="05000000000000000000" pitchFamily="2" charset="2"/>
              <a:buChar char="§"/>
            </a:pPr>
            <a:r>
              <a:rPr lang="en-US" sz="2600" dirty="0" smtClean="0">
                <a:latin typeface="+mj-lt"/>
              </a:rPr>
              <a:t>Class III study</a:t>
            </a:r>
            <a:r>
              <a:rPr lang="en-US" sz="2600" baseline="30000" dirty="0" smtClean="0">
                <a:latin typeface="+mj-lt"/>
              </a:rPr>
              <a:t>9</a:t>
            </a:r>
            <a:endParaRPr lang="en-US" sz="2400" baseline="30000" dirty="0">
              <a:solidFill>
                <a:srgbClr val="000000"/>
              </a:solidFill>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19 patients underwent surgery</a:t>
            </a:r>
            <a:endParaRPr lang="en-US" sz="2000" dirty="0">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rgbClr val="000000"/>
                </a:solidFill>
                <a:latin typeface="+mj-lt"/>
                <a:cs typeface="Times New Roman" panose="02020603050405020304" pitchFamily="18" charset="0"/>
                <a:sym typeface="Symbol" panose="05050102010706020507" pitchFamily="18" charset="2"/>
              </a:rPr>
              <a:t>After 34 months:</a:t>
            </a: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14/18 shunted patients showed marked or moderate improvement on global ratings</a:t>
            </a:r>
            <a:endParaRPr lang="en-US" sz="2000" baseline="30000" dirty="0" smtClean="0">
              <a:solidFill>
                <a:srgbClr val="000000"/>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9/14 controls showed marked or moderate worsening</a:t>
            </a:r>
            <a:endParaRPr lang="en-US" sz="2000" baseline="30000" dirty="0" smtClean="0">
              <a:solidFill>
                <a:srgbClr val="000000"/>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000" dirty="0" smtClean="0">
                <a:solidFill>
                  <a:srgbClr val="000000"/>
                </a:solidFill>
                <a:latin typeface="+mj-lt"/>
                <a:cs typeface="Times New Roman" panose="02020603050405020304" pitchFamily="18" charset="0"/>
                <a:sym typeface="Symbol" panose="05050102010706020507" pitchFamily="18" charset="2"/>
              </a:rPr>
              <a:t>89% of shunted patients showed moderate to marked improvement on gait measures</a:t>
            </a:r>
            <a:endParaRPr lang="en-US" sz="2000" baseline="30000" dirty="0" smtClean="0">
              <a:solidFill>
                <a:srgbClr val="000000"/>
              </a:solidFill>
              <a:latin typeface="+mj-lt"/>
              <a:cs typeface="Times New Roman" panose="02020603050405020304" pitchFamily="18" charset="0"/>
              <a:sym typeface="Symbol" panose="05050102010706020507" pitchFamily="18" charset="2"/>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24</a:t>
            </a:fld>
            <a:endParaRPr lang="en-US" dirty="0"/>
          </a:p>
        </p:txBody>
      </p:sp>
    </p:spTree>
    <p:extLst>
      <p:ext uri="{BB962C8B-B14F-4D97-AF65-F5344CB8AC3E}">
        <p14:creationId xmlns:p14="http://schemas.microsoft.com/office/powerpoint/2010/main" val="4106085216"/>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4945" y="1986018"/>
            <a:ext cx="2001187"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Q1. Analysis of Evidence</a:t>
            </a:r>
            <a:br>
              <a:rPr lang="en-US" dirty="0" smtClean="0"/>
            </a:br>
            <a:r>
              <a:rPr lang="en-US" sz="4000" dirty="0" smtClean="0">
                <a:solidFill>
                  <a:schemeClr val="bg2">
                    <a:lumMod val="50000"/>
                  </a:schemeClr>
                </a:solidFill>
              </a:rPr>
              <a:t>Efficacy for iNPH</a:t>
            </a:r>
            <a:endParaRPr lang="en-US" sz="4000" dirty="0">
              <a:solidFill>
                <a:schemeClr val="bg2">
                  <a:lumMod val="50000"/>
                </a:schemeClr>
              </a:solidFill>
            </a:endParaRPr>
          </a:p>
        </p:txBody>
      </p:sp>
      <p:sp>
        <p:nvSpPr>
          <p:cNvPr id="3" name="Content Placeholder 2"/>
          <p:cNvSpPr>
            <a:spLocks noGrp="1"/>
          </p:cNvSpPr>
          <p:nvPr>
            <p:ph idx="1"/>
          </p:nvPr>
        </p:nvSpPr>
        <p:spPr>
          <a:xfrm>
            <a:off x="332673" y="1986018"/>
            <a:ext cx="8190891" cy="3119961"/>
          </a:xfrm>
        </p:spPr>
        <p:txBody>
          <a:bodyPr>
            <a:normAutofit/>
          </a:bodyPr>
          <a:lstStyle/>
          <a:p>
            <a:pPr>
              <a:buFont typeface="Wingdings" panose="05000000000000000000" pitchFamily="2" charset="2"/>
              <a:buChar char="§"/>
            </a:pPr>
            <a:r>
              <a:rPr lang="en-US" sz="2600" dirty="0" smtClean="0">
                <a:latin typeface="+mj-lt"/>
              </a:rPr>
              <a:t>Class III study</a:t>
            </a:r>
            <a:r>
              <a:rPr lang="en-US" sz="2600" baseline="30000" dirty="0" smtClean="0">
                <a:latin typeface="+mj-lt"/>
              </a:rPr>
              <a:t>11</a:t>
            </a:r>
            <a:endParaRPr lang="en-US" sz="2400" baseline="30000" dirty="0">
              <a:solidFill>
                <a:srgbClr val="000000"/>
              </a:solidFill>
              <a:latin typeface="+mj-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93 patients </a:t>
            </a:r>
            <a:r>
              <a:rPr lang="en-US" sz="2200" dirty="0">
                <a:solidFill>
                  <a:schemeClr val="tx1"/>
                </a:solidFill>
                <a:latin typeface="+mn-lt"/>
                <a:cs typeface="Times New Roman" panose="02020603050405020304" pitchFamily="18" charset="0"/>
                <a:sym typeface="Symbol" panose="05050102010706020507" pitchFamily="18" charset="2"/>
              </a:rPr>
              <a:t>were randomized to undergo lumboperitoneal shunting within 1 month or 3 </a:t>
            </a:r>
            <a:r>
              <a:rPr lang="en-US" sz="2200" dirty="0" smtClean="0">
                <a:solidFill>
                  <a:schemeClr val="tx1"/>
                </a:solidFill>
                <a:latin typeface="+mn-lt"/>
                <a:cs typeface="Times New Roman" panose="02020603050405020304" pitchFamily="18" charset="0"/>
                <a:sym typeface="Symbol" panose="05050102010706020507" pitchFamily="18" charset="2"/>
              </a:rPr>
              <a:t>months of randomization</a:t>
            </a:r>
            <a:endParaRPr lang="en-US" sz="2200" baseline="30000" dirty="0" smtClean="0">
              <a:solidFill>
                <a:schemeClr val="tx1"/>
              </a:solidFill>
              <a:latin typeface="+mn-lt"/>
              <a:cs typeface="Times New Roman" panose="02020603050405020304" pitchFamily="18" charset="0"/>
              <a:sym typeface="Symbol" panose="05050102010706020507" pitchFamily="18" charset="2"/>
            </a:endParaRPr>
          </a:p>
          <a:p>
            <a:pPr lvl="1">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Improvement of ≥</a:t>
            </a:r>
            <a:r>
              <a:rPr lang="en-US" sz="2200" dirty="0">
                <a:solidFill>
                  <a:schemeClr val="tx1"/>
                </a:solidFill>
                <a:latin typeface="+mn-lt"/>
                <a:cs typeface="Times New Roman" panose="02020603050405020304" pitchFamily="18" charset="0"/>
                <a:sym typeface="Symbol" panose="05050102010706020507" pitchFamily="18" charset="2"/>
              </a:rPr>
              <a:t>1 point on the </a:t>
            </a:r>
            <a:r>
              <a:rPr lang="en-US" sz="2200" dirty="0" smtClean="0">
                <a:solidFill>
                  <a:schemeClr val="tx1"/>
                </a:solidFill>
                <a:latin typeface="+mn-lt"/>
                <a:cs typeface="Times New Roman" panose="02020603050405020304" pitchFamily="18" charset="0"/>
                <a:sym typeface="Symbol" panose="05050102010706020507" pitchFamily="18" charset="2"/>
              </a:rPr>
              <a:t>modified Rankin Scale </a:t>
            </a:r>
            <a:r>
              <a:rPr lang="en-US" sz="2200" dirty="0">
                <a:solidFill>
                  <a:schemeClr val="tx1"/>
                </a:solidFill>
                <a:latin typeface="+mn-lt"/>
                <a:cs typeface="Times New Roman" panose="02020603050405020304" pitchFamily="18" charset="0"/>
                <a:sym typeface="Symbol" panose="05050102010706020507" pitchFamily="18" charset="2"/>
              </a:rPr>
              <a:t>assessed 3 months after </a:t>
            </a:r>
            <a:r>
              <a:rPr lang="en-US" sz="2200" dirty="0" smtClean="0">
                <a:solidFill>
                  <a:schemeClr val="tx1"/>
                </a:solidFill>
                <a:latin typeface="+mn-lt"/>
                <a:cs typeface="Times New Roman" panose="02020603050405020304" pitchFamily="18" charset="0"/>
                <a:sym typeface="Symbol" panose="05050102010706020507" pitchFamily="18" charset="2"/>
              </a:rPr>
              <a:t>randomization</a:t>
            </a:r>
            <a:endParaRPr lang="en-US" sz="2200" baseline="30000" dirty="0">
              <a:solidFill>
                <a:schemeClr val="tx1"/>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32/49 </a:t>
            </a:r>
            <a:r>
              <a:rPr lang="en-US" sz="2200" dirty="0">
                <a:solidFill>
                  <a:schemeClr val="tx1"/>
                </a:solidFill>
                <a:latin typeface="+mn-lt"/>
                <a:cs typeface="Times New Roman" panose="02020603050405020304" pitchFamily="18" charset="0"/>
                <a:sym typeface="Symbol" panose="05050102010706020507" pitchFamily="18" charset="2"/>
              </a:rPr>
              <a:t>patients in the immediate </a:t>
            </a:r>
            <a:r>
              <a:rPr lang="en-US" sz="2200" dirty="0" smtClean="0">
                <a:solidFill>
                  <a:schemeClr val="tx1"/>
                </a:solidFill>
                <a:latin typeface="+mn-lt"/>
                <a:cs typeface="Times New Roman" panose="02020603050405020304" pitchFamily="18" charset="0"/>
                <a:sym typeface="Symbol" panose="05050102010706020507" pitchFamily="18" charset="2"/>
              </a:rPr>
              <a:t>group improved</a:t>
            </a:r>
            <a:endParaRPr lang="en-US" sz="2200" dirty="0" smtClean="0">
              <a:solidFill>
                <a:schemeClr val="tx1"/>
              </a:solidFill>
              <a:latin typeface="+mj-lt"/>
              <a:cs typeface="Times New Roman" panose="02020603050405020304" pitchFamily="18" charset="0"/>
              <a:sym typeface="Symbol" panose="05050102010706020507" pitchFamily="18" charset="2"/>
            </a:endParaRPr>
          </a:p>
          <a:p>
            <a:pPr lvl="2">
              <a:buFont typeface="Wingdings" panose="05000000000000000000" pitchFamily="2" charset="2"/>
              <a:buChar char="§"/>
            </a:pPr>
            <a:r>
              <a:rPr lang="en-US" sz="2200" dirty="0" smtClean="0">
                <a:solidFill>
                  <a:schemeClr val="tx1"/>
                </a:solidFill>
                <a:latin typeface="+mn-lt"/>
                <a:cs typeface="Times New Roman" panose="02020603050405020304" pitchFamily="18" charset="0"/>
                <a:sym typeface="Symbol" panose="05050102010706020507" pitchFamily="18" charset="2"/>
              </a:rPr>
              <a:t>2/44 </a:t>
            </a:r>
            <a:r>
              <a:rPr lang="en-US" sz="2200" dirty="0">
                <a:solidFill>
                  <a:schemeClr val="tx1"/>
                </a:solidFill>
                <a:latin typeface="+mn-lt"/>
                <a:cs typeface="Times New Roman" panose="02020603050405020304" pitchFamily="18" charset="0"/>
                <a:sym typeface="Symbol" panose="05050102010706020507" pitchFamily="18" charset="2"/>
              </a:rPr>
              <a:t>in the delayed group </a:t>
            </a:r>
            <a:r>
              <a:rPr lang="en-US" sz="2200" dirty="0" smtClean="0">
                <a:solidFill>
                  <a:schemeClr val="tx1"/>
                </a:solidFill>
                <a:latin typeface="+mn-lt"/>
                <a:cs typeface="Times New Roman" panose="02020603050405020304" pitchFamily="18" charset="0"/>
                <a:sym typeface="Symbol" panose="05050102010706020507" pitchFamily="18" charset="2"/>
              </a:rPr>
              <a:t>improved</a:t>
            </a:r>
            <a:endParaRPr lang="en-US" sz="2000" baseline="30000" dirty="0">
              <a:solidFill>
                <a:schemeClr val="tx1"/>
              </a:solidFill>
              <a:latin typeface="+mj-lt"/>
              <a:cs typeface="Times New Roman" panose="02020603050405020304" pitchFamily="18" charset="0"/>
              <a:sym typeface="Symbol" panose="05050102010706020507" pitchFamily="18" charset="2"/>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25</a:t>
            </a:fld>
            <a:endParaRPr lang="en-US" dirty="0"/>
          </a:p>
        </p:txBody>
      </p:sp>
    </p:spTree>
    <p:extLst>
      <p:ext uri="{BB962C8B-B14F-4D97-AF65-F5344CB8AC3E}">
        <p14:creationId xmlns:p14="http://schemas.microsoft.com/office/powerpoint/2010/main" val="373915031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Q1.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fontScale="92500" lnSpcReduction="20000"/>
          </a:bodyPr>
          <a:lstStyle/>
          <a:p>
            <a:pPr>
              <a:buFont typeface="Wingdings" panose="05000000000000000000" pitchFamily="2" charset="2"/>
              <a:buChar char="§"/>
            </a:pPr>
            <a:r>
              <a:rPr lang="en-US" dirty="0">
                <a:latin typeface="+mj-lt"/>
              </a:rPr>
              <a:t>Shunting is possibly effective for patients with iNPH</a:t>
            </a:r>
          </a:p>
          <a:p>
            <a:pPr lvl="2">
              <a:buFont typeface="Wingdings" panose="05000000000000000000" pitchFamily="2" charset="2"/>
              <a:buChar char="§"/>
            </a:pPr>
            <a:r>
              <a:rPr lang="en-US" sz="2200" dirty="0">
                <a:latin typeface="+mj-lt"/>
              </a:rPr>
              <a:t>96% chance of subjective improvement</a:t>
            </a:r>
          </a:p>
          <a:p>
            <a:pPr lvl="2">
              <a:buFont typeface="Wingdings" panose="05000000000000000000" pitchFamily="2" charset="2"/>
              <a:buChar char="§"/>
            </a:pPr>
            <a:r>
              <a:rPr lang="en-US" sz="2200" dirty="0">
                <a:latin typeface="+mj-lt"/>
              </a:rPr>
              <a:t>83% chance of improvement on the timed walk test at 6 months</a:t>
            </a:r>
          </a:p>
          <a:p>
            <a:pPr lvl="1">
              <a:buFont typeface="Wingdings" panose="05000000000000000000" pitchFamily="2" charset="2"/>
              <a:buChar char="§"/>
            </a:pPr>
            <a:r>
              <a:rPr lang="en-US" dirty="0">
                <a:latin typeface="+mj-lt"/>
              </a:rPr>
              <a:t>11% risk of serious adverse events</a:t>
            </a:r>
          </a:p>
          <a:p>
            <a:pPr lvl="1">
              <a:buFont typeface="Wingdings" panose="05000000000000000000" pitchFamily="2" charset="2"/>
              <a:buChar char="§"/>
            </a:pPr>
            <a:r>
              <a:rPr lang="en-US" dirty="0">
                <a:latin typeface="+mj-lt"/>
              </a:rPr>
              <a:t>Upgraded strength of evidence from very low to low because of the strong subjective effect</a:t>
            </a:r>
          </a:p>
          <a:p>
            <a:pPr lvl="2">
              <a:buFont typeface="Wingdings" panose="05000000000000000000" pitchFamily="2" charset="2"/>
              <a:buChar char="§"/>
            </a:pPr>
            <a:r>
              <a:rPr lang="en-US" dirty="0">
                <a:latin typeface="+mj-lt"/>
              </a:rPr>
              <a:t>95% reporting subjective improvement in symptoms, compared with 19% of </a:t>
            </a:r>
            <a:r>
              <a:rPr lang="en-US" dirty="0" smtClean="0">
                <a:latin typeface="+mj-lt"/>
              </a:rPr>
              <a:t>controls</a:t>
            </a:r>
          </a:p>
          <a:p>
            <a:pPr lvl="1">
              <a:buFont typeface="Wingdings" panose="05000000000000000000" pitchFamily="2" charset="2"/>
              <a:buChar char="§"/>
            </a:pPr>
            <a:r>
              <a:rPr lang="en-US" dirty="0" smtClean="0">
                <a:latin typeface="+mj-lt"/>
              </a:rPr>
              <a:t>Among objective measures, only gait improved significantly</a:t>
            </a:r>
            <a:endParaRPr lang="en-US"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26</a:t>
            </a:fld>
            <a:endParaRPr lang="en-US" dirty="0"/>
          </a:p>
        </p:txBody>
      </p:sp>
    </p:spTree>
    <p:extLst>
      <p:ext uri="{BB962C8B-B14F-4D97-AF65-F5344CB8AC3E}">
        <p14:creationId xmlns:p14="http://schemas.microsoft.com/office/powerpoint/2010/main" val="33705032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251460" y="1723593"/>
            <a:ext cx="8610600" cy="3247901"/>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a:bodyPr>
          <a:lstStyle/>
          <a:p>
            <a:r>
              <a:rPr lang="en-US" sz="4300" dirty="0"/>
              <a:t>Clinical </a:t>
            </a:r>
            <a:r>
              <a:rPr lang="en-US" sz="4300" dirty="0" smtClean="0"/>
              <a:t>Question 2</a:t>
            </a:r>
            <a:endParaRPr lang="en-US" sz="43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27</a:t>
            </a:fld>
            <a:endParaRPr lang="en-US" dirty="0"/>
          </a:p>
        </p:txBody>
      </p:sp>
      <p:sp>
        <p:nvSpPr>
          <p:cNvPr id="3" name="Content Placeholder 2"/>
          <p:cNvSpPr>
            <a:spLocks noGrp="1"/>
          </p:cNvSpPr>
          <p:nvPr>
            <p:ph idx="1"/>
          </p:nvPr>
        </p:nvSpPr>
        <p:spPr>
          <a:xfrm>
            <a:off x="583538" y="2302800"/>
            <a:ext cx="8015629" cy="2065014"/>
          </a:xfrm>
        </p:spPr>
        <p:txBody>
          <a:bodyPr>
            <a:normAutofit lnSpcReduction="10000"/>
          </a:bodyPr>
          <a:lstStyle/>
          <a:p>
            <a:pPr marL="0" indent="0">
              <a:buNone/>
            </a:pPr>
            <a:r>
              <a:rPr lang="en-US" dirty="0">
                <a:solidFill>
                  <a:schemeClr val="tx1"/>
                </a:solidFill>
                <a:latin typeface="+mj-lt"/>
              </a:rPr>
              <a:t>Are there reliable clinical or laboratory predictors of successful outcome of shunting (efficacy and successful outcome both defined as a persistent, objectively demonstrable, and clinically meaningful improvement after </a:t>
            </a:r>
            <a:r>
              <a:rPr lang="en-US" dirty="0" smtClean="0">
                <a:solidFill>
                  <a:schemeClr val="tx1"/>
                </a:solidFill>
                <a:latin typeface="+mj-lt"/>
              </a:rPr>
              <a:t>shunting)? </a:t>
            </a:r>
            <a:endParaRPr lang="en-US" dirty="0">
              <a:solidFill>
                <a:schemeClr val="tx1"/>
              </a:solidFill>
              <a:latin typeface="+mj-lt"/>
            </a:endParaRPr>
          </a:p>
        </p:txBody>
      </p:sp>
    </p:spTree>
    <p:extLst>
      <p:ext uri="{BB962C8B-B14F-4D97-AF65-F5344CB8AC3E}">
        <p14:creationId xmlns:p14="http://schemas.microsoft.com/office/powerpoint/2010/main" val="1491441064"/>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If there is evidence of efficacy, are there clinical or laboratory predictors of a successful outcome?</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28</a:t>
            </a:fld>
            <a:endParaRPr lang="en-US" dirty="0"/>
          </a:p>
        </p:txBody>
      </p:sp>
      <p:sp>
        <p:nvSpPr>
          <p:cNvPr id="13" name="Content Placeholder 12"/>
          <p:cNvSpPr>
            <a:spLocks noGrp="1"/>
          </p:cNvSpPr>
          <p:nvPr>
            <p:ph idx="1"/>
          </p:nvPr>
        </p:nvSpPr>
        <p:spPr/>
        <p:txBody>
          <a:bodyPr>
            <a:normAutofit/>
          </a:bodyPr>
          <a:lstStyle/>
          <a:p>
            <a:pPr lvl="0"/>
            <a:r>
              <a:rPr lang="en-US" sz="2400" dirty="0" smtClean="0">
                <a:latin typeface="+mj-lt"/>
              </a:rPr>
              <a:t>Identification </a:t>
            </a:r>
            <a:r>
              <a:rPr lang="en-US" sz="2400" dirty="0">
                <a:latin typeface="+mj-lt"/>
              </a:rPr>
              <a:t>of Alzheimer pathology at the time of shunting </a:t>
            </a:r>
            <a:r>
              <a:rPr lang="en-US" sz="2400" dirty="0" smtClean="0">
                <a:latin typeface="+mj-lt"/>
              </a:rPr>
              <a:t>predicts </a:t>
            </a:r>
            <a:r>
              <a:rPr lang="en-US" sz="2400" dirty="0">
                <a:latin typeface="+mj-lt"/>
              </a:rPr>
              <a:t>a poor </a:t>
            </a:r>
            <a:r>
              <a:rPr lang="en-US" sz="2400" dirty="0" smtClean="0">
                <a:latin typeface="+mj-lt"/>
              </a:rPr>
              <a:t>outcome</a:t>
            </a:r>
            <a:r>
              <a:rPr lang="en-US" sz="2400" baseline="30000" dirty="0" smtClean="0">
                <a:latin typeface="+mj-lt"/>
              </a:rPr>
              <a:t>e4</a:t>
            </a:r>
          </a:p>
          <a:p>
            <a:pPr lvl="0"/>
            <a:r>
              <a:rPr lang="en-US" sz="2400" dirty="0" smtClean="0">
                <a:latin typeface="+mj-lt"/>
              </a:rPr>
              <a:t>There </a:t>
            </a:r>
            <a:r>
              <a:rPr lang="en-US" sz="2400" dirty="0">
                <a:latin typeface="+mj-lt"/>
              </a:rPr>
              <a:t>is evidence that improvement in gait </a:t>
            </a:r>
            <a:r>
              <a:rPr lang="en-US" sz="2400" dirty="0" smtClean="0">
                <a:latin typeface="+mj-lt"/>
              </a:rPr>
              <a:t>following the procedures below may predict a good response to shunting </a:t>
            </a:r>
          </a:p>
          <a:p>
            <a:pPr lvl="1"/>
            <a:r>
              <a:rPr lang="en-US" sz="2000" dirty="0" smtClean="0">
                <a:latin typeface="+mj-lt"/>
              </a:rPr>
              <a:t>External lumbar drainage (ELD)</a:t>
            </a:r>
            <a:r>
              <a:rPr lang="en-US" sz="2000" baseline="30000" dirty="0" smtClean="0">
                <a:latin typeface="+mj-lt"/>
              </a:rPr>
              <a:t>22</a:t>
            </a:r>
          </a:p>
          <a:p>
            <a:pPr lvl="1"/>
            <a:r>
              <a:rPr lang="en-US" sz="2000" dirty="0" smtClean="0">
                <a:latin typeface="+mj-lt"/>
              </a:rPr>
              <a:t>MRI-measured </a:t>
            </a:r>
            <a:r>
              <a:rPr lang="en-US" sz="2000" dirty="0">
                <a:latin typeface="+mj-lt"/>
              </a:rPr>
              <a:t>high CSF velocity through the </a:t>
            </a:r>
            <a:r>
              <a:rPr lang="en-US" sz="2000" dirty="0" smtClean="0">
                <a:latin typeface="+mj-lt"/>
              </a:rPr>
              <a:t>aqueduct</a:t>
            </a:r>
            <a:r>
              <a:rPr lang="en-US" sz="2000" baseline="30000" dirty="0" smtClean="0">
                <a:latin typeface="+mj-lt"/>
              </a:rPr>
              <a:t>26</a:t>
            </a:r>
          </a:p>
          <a:p>
            <a:pPr lvl="1"/>
            <a:r>
              <a:rPr lang="en-US" sz="2000" dirty="0">
                <a:latin typeface="+mj-lt"/>
              </a:rPr>
              <a:t>A</a:t>
            </a:r>
            <a:r>
              <a:rPr lang="en-US" sz="2000" dirty="0" smtClean="0">
                <a:latin typeface="+mj-lt"/>
              </a:rPr>
              <a:t>bnormal </a:t>
            </a:r>
            <a:r>
              <a:rPr lang="en-US" sz="2000" dirty="0">
                <a:latin typeface="+mj-lt"/>
              </a:rPr>
              <a:t>intracranial CSF </a:t>
            </a:r>
            <a:r>
              <a:rPr lang="en-US" sz="2000" dirty="0" smtClean="0">
                <a:latin typeface="+mj-lt"/>
              </a:rPr>
              <a:t>hydrodynamics</a:t>
            </a:r>
            <a:r>
              <a:rPr lang="en-US" sz="2000" baseline="30000" dirty="0" smtClean="0">
                <a:latin typeface="+mj-lt"/>
              </a:rPr>
              <a:t>21</a:t>
            </a:r>
          </a:p>
          <a:p>
            <a:pPr lvl="0"/>
            <a:r>
              <a:rPr lang="en-US" sz="2400" dirty="0" smtClean="0">
                <a:latin typeface="+mj-lt"/>
              </a:rPr>
              <a:t>These </a:t>
            </a:r>
            <a:r>
              <a:rPr lang="en-US" sz="2400" dirty="0">
                <a:latin typeface="+mj-lt"/>
              </a:rPr>
              <a:t>procedures are associated with significant cost and potential </a:t>
            </a:r>
            <a:r>
              <a:rPr lang="en-US" sz="2400" dirty="0" smtClean="0">
                <a:latin typeface="+mj-lt"/>
              </a:rPr>
              <a:t>complications,</a:t>
            </a:r>
            <a:r>
              <a:rPr lang="en-US" sz="2400" baseline="30000" dirty="0" smtClean="0">
                <a:latin typeface="+mj-lt"/>
              </a:rPr>
              <a:t>40</a:t>
            </a:r>
            <a:r>
              <a:rPr lang="en-US" sz="2400" dirty="0" smtClean="0">
                <a:latin typeface="+mj-lt"/>
              </a:rPr>
              <a:t> and </a:t>
            </a:r>
            <a:r>
              <a:rPr lang="en-US" sz="2400" dirty="0">
                <a:latin typeface="+mj-lt"/>
              </a:rPr>
              <a:t>in the case of CSF-ITs, the equipment required is not widely </a:t>
            </a:r>
            <a:r>
              <a:rPr lang="en-US" sz="2400" dirty="0" smtClean="0">
                <a:latin typeface="+mj-lt"/>
              </a:rPr>
              <a:t>available</a:t>
            </a:r>
            <a:endParaRPr lang="en-US" sz="2400" baseline="30000" dirty="0">
              <a:latin typeface="+mj-lt"/>
            </a:endParaRPr>
          </a:p>
        </p:txBody>
      </p:sp>
    </p:spTree>
    <p:extLst>
      <p:ext uri="{BB962C8B-B14F-4D97-AF65-F5344CB8AC3E}">
        <p14:creationId xmlns:p14="http://schemas.microsoft.com/office/powerpoint/2010/main" val="3853558489"/>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58" y="333318"/>
            <a:ext cx="7914667" cy="895170"/>
          </a:xfrm>
        </p:spPr>
        <p:txBody>
          <a:bodyPr>
            <a:normAutofit fontScale="90000"/>
          </a:bodyPr>
          <a:lstStyle/>
          <a:p>
            <a:r>
              <a:rPr lang="en-US" dirty="0" smtClean="0"/>
              <a:t>Guideline Endorsement and Funding</a:t>
            </a:r>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a:t>
            </a:fld>
            <a:endParaRPr lang="en-US" dirty="0"/>
          </a:p>
        </p:txBody>
      </p:sp>
      <p:sp>
        <p:nvSpPr>
          <p:cNvPr id="8" name="Rectangle 7"/>
          <p:cNvSpPr/>
          <p:nvPr/>
        </p:nvSpPr>
        <p:spPr>
          <a:xfrm>
            <a:off x="629258" y="2161190"/>
            <a:ext cx="8008715" cy="2308324"/>
          </a:xfrm>
          <a:prstGeom prst="rect">
            <a:avLst/>
          </a:prstGeom>
        </p:spPr>
        <p:txBody>
          <a:bodyPr wrap="square">
            <a:spAutoFit/>
          </a:bodyPr>
          <a:lstStyle/>
          <a:p>
            <a:r>
              <a:rPr lang="en-US" sz="2400" dirty="0">
                <a:latin typeface="+mj-lt"/>
              </a:rPr>
              <a:t>This guideline was developed with financial support from the American Academy of Neurology. Authors who serve as AAN subcommittee members or methodologists (J.J.H., G.G., D.G.) were reimbursed by the AAN for expenses related to travel to subcommittee meetings where drafts of manuscripts were reviewed.</a:t>
            </a:r>
          </a:p>
        </p:txBody>
      </p:sp>
    </p:spTree>
    <p:extLst>
      <p:ext uri="{BB962C8B-B14F-4D97-AF65-F5344CB8AC3E}">
        <p14:creationId xmlns:p14="http://schemas.microsoft.com/office/powerpoint/2010/main" val="3837793393"/>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88" y="636616"/>
            <a:ext cx="8190893" cy="895170"/>
          </a:xfrm>
        </p:spPr>
        <p:txBody>
          <a:bodyPr>
            <a:normAutofit fontScale="90000"/>
          </a:bodyPr>
          <a:lstStyle/>
          <a:p>
            <a:r>
              <a:rPr lang="en-US" dirty="0"/>
              <a:t>Clinical </a:t>
            </a:r>
            <a:r>
              <a:rPr lang="en-US" dirty="0" smtClean="0"/>
              <a:t>Question 2a</a:t>
            </a:r>
            <a:r>
              <a:rPr lang="en-US" sz="4300" dirty="0" smtClean="0"/>
              <a:t/>
            </a:r>
            <a:br>
              <a:rPr lang="en-US" sz="4300" dirty="0" smtClean="0"/>
            </a:br>
            <a:r>
              <a:rPr lang="en-US" sz="4000" dirty="0">
                <a:solidFill>
                  <a:schemeClr val="bg2">
                    <a:lumMod val="50000"/>
                  </a:schemeClr>
                </a:solidFill>
              </a:rPr>
              <a:t>CSF </a:t>
            </a:r>
            <a:r>
              <a:rPr lang="en-US" sz="4000" dirty="0" smtClean="0">
                <a:solidFill>
                  <a:schemeClr val="bg2">
                    <a:lumMod val="50000"/>
                  </a:schemeClr>
                </a:solidFill>
              </a:rPr>
              <a:t>Dynamics </a:t>
            </a:r>
            <a:r>
              <a:rPr lang="en-US" sz="4000" dirty="0">
                <a:solidFill>
                  <a:schemeClr val="bg2">
                    <a:lumMod val="50000"/>
                  </a:schemeClr>
                </a:solidFill>
              </a:rPr>
              <a:t>and </a:t>
            </a:r>
            <a:r>
              <a:rPr lang="en-US" sz="4000" dirty="0" smtClean="0">
                <a:solidFill>
                  <a:schemeClr val="bg2">
                    <a:lumMod val="50000"/>
                  </a:schemeClr>
                </a:solidFill>
              </a:rPr>
              <a:t>Inclusion </a:t>
            </a:r>
            <a:r>
              <a:rPr lang="en-US" sz="4000" dirty="0">
                <a:solidFill>
                  <a:schemeClr val="bg2">
                    <a:lumMod val="50000"/>
                  </a:schemeClr>
                </a:solidFill>
              </a:rPr>
              <a:t>T</a:t>
            </a:r>
            <a:r>
              <a:rPr lang="en-US" sz="4000" dirty="0" smtClean="0">
                <a:solidFill>
                  <a:schemeClr val="bg2">
                    <a:lumMod val="50000"/>
                  </a:schemeClr>
                </a:solidFill>
              </a:rPr>
              <a:t>ests</a:t>
            </a:r>
            <a:endParaRPr lang="en-US" sz="4000"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29</a:t>
            </a:fld>
            <a:endParaRPr lang="en-US" dirty="0"/>
          </a:p>
        </p:txBody>
      </p:sp>
      <p:sp>
        <p:nvSpPr>
          <p:cNvPr id="5" name="Content Placeholder 4"/>
          <p:cNvSpPr>
            <a:spLocks noGrp="1"/>
          </p:cNvSpPr>
          <p:nvPr>
            <p:ph idx="1"/>
          </p:nvPr>
        </p:nvSpPr>
        <p:spPr>
          <a:xfrm>
            <a:off x="495908" y="2118123"/>
            <a:ext cx="8190891" cy="2826739"/>
          </a:xfrm>
        </p:spPr>
        <p:txBody>
          <a:bodyPr>
            <a:normAutofit/>
          </a:bodyPr>
          <a:lstStyle/>
          <a:p>
            <a:r>
              <a:rPr lang="en-US" dirty="0" smtClean="0">
                <a:solidFill>
                  <a:schemeClr val="tx1"/>
                </a:solidFill>
                <a:latin typeface="+mn-lt"/>
              </a:rPr>
              <a:t>Without an objective reference standard for iNPH diagnosis, candidates for inclusion had:</a:t>
            </a:r>
          </a:p>
          <a:p>
            <a:pPr lvl="1"/>
            <a:r>
              <a:rPr lang="en-US" dirty="0" smtClean="0">
                <a:solidFill>
                  <a:schemeClr val="tx1"/>
                </a:solidFill>
                <a:latin typeface="+mn-lt"/>
              </a:rPr>
              <a:t>all or part of clinical triad</a:t>
            </a:r>
          </a:p>
          <a:p>
            <a:pPr lvl="1"/>
            <a:r>
              <a:rPr lang="en-US" dirty="0" smtClean="0">
                <a:solidFill>
                  <a:schemeClr val="tx1"/>
                </a:solidFill>
                <a:latin typeface="+mn-lt"/>
              </a:rPr>
              <a:t>brain imaging studies demonstrating ventriculomegaly</a:t>
            </a:r>
          </a:p>
          <a:p>
            <a:pPr lvl="1"/>
            <a:r>
              <a:rPr lang="en-US" dirty="0">
                <a:solidFill>
                  <a:schemeClr val="tx1"/>
                </a:solidFill>
                <a:latin typeface="+mn-lt"/>
              </a:rPr>
              <a:t>n</a:t>
            </a:r>
            <a:r>
              <a:rPr lang="en-US" dirty="0" smtClean="0">
                <a:solidFill>
                  <a:schemeClr val="tx1"/>
                </a:solidFill>
                <a:latin typeface="+mn-lt"/>
              </a:rPr>
              <a:t>o history of factors that could cause secondary NPH</a:t>
            </a:r>
          </a:p>
          <a:p>
            <a:endParaRPr lang="en-US" dirty="0">
              <a:latin typeface="+mn-lt"/>
            </a:endParaRPr>
          </a:p>
        </p:txBody>
      </p:sp>
    </p:spTree>
    <p:extLst>
      <p:ext uri="{BB962C8B-B14F-4D97-AF65-F5344CB8AC3E}">
        <p14:creationId xmlns:p14="http://schemas.microsoft.com/office/powerpoint/2010/main" val="3913815019"/>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55200" y="1817659"/>
            <a:ext cx="2423429"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ounded Rectangle 6"/>
          <p:cNvSpPr/>
          <p:nvPr/>
        </p:nvSpPr>
        <p:spPr>
          <a:xfrm>
            <a:off x="755199" y="3320723"/>
            <a:ext cx="5175337"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8" name="Rounded Rectangle 7"/>
          <p:cNvSpPr/>
          <p:nvPr/>
        </p:nvSpPr>
        <p:spPr>
          <a:xfrm>
            <a:off x="5826033" y="1819806"/>
            <a:ext cx="2325189"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660168" y="621828"/>
            <a:ext cx="8190893" cy="895170"/>
          </a:xfrm>
        </p:spPr>
        <p:txBody>
          <a:bodyPr>
            <a:normAutofit fontScale="90000"/>
          </a:bodyPr>
          <a:lstStyle/>
          <a:p>
            <a:r>
              <a:rPr lang="en-US" dirty="0" smtClean="0"/>
              <a:t>Q2a. Analysis of Evidence</a:t>
            </a:r>
            <a:br>
              <a:rPr lang="en-US" dirty="0" smtClean="0"/>
            </a:br>
            <a:r>
              <a:rPr lang="en-US" sz="4000" dirty="0" smtClean="0">
                <a:solidFill>
                  <a:schemeClr val="bg2">
                    <a:lumMod val="50000"/>
                  </a:schemeClr>
                </a:solidFill>
              </a:rPr>
              <a:t>CSF Dynamics and Inclusion </a:t>
            </a:r>
            <a:r>
              <a:rPr lang="en-US" sz="4000" dirty="0">
                <a:solidFill>
                  <a:schemeClr val="bg2">
                    <a:lumMod val="50000"/>
                  </a:schemeClr>
                </a:solidFill>
              </a:rPr>
              <a:t>T</a:t>
            </a:r>
            <a:r>
              <a:rPr lang="en-US" sz="4000" dirty="0" smtClean="0">
                <a:solidFill>
                  <a:schemeClr val="bg2">
                    <a:lumMod val="50000"/>
                  </a:schemeClr>
                </a:solidFill>
              </a:rPr>
              <a:t>ests</a:t>
            </a:r>
            <a:endParaRPr lang="en-US" sz="4000" dirty="0">
              <a:solidFill>
                <a:schemeClr val="bg2">
                  <a:lumMod val="50000"/>
                </a:schemeClr>
              </a:solidFill>
            </a:endParaRPr>
          </a:p>
        </p:txBody>
      </p:sp>
      <p:sp>
        <p:nvSpPr>
          <p:cNvPr id="3" name="Content Placeholder 2"/>
          <p:cNvSpPr>
            <a:spLocks noGrp="1"/>
          </p:cNvSpPr>
          <p:nvPr>
            <p:ph idx="1"/>
          </p:nvPr>
        </p:nvSpPr>
        <p:spPr>
          <a:xfrm>
            <a:off x="546221" y="1819806"/>
            <a:ext cx="8190891" cy="3007344"/>
          </a:xfrm>
        </p:spPr>
        <p:txBody>
          <a:bodyPr>
            <a:noAutofit/>
          </a:bodyPr>
          <a:lstStyle/>
          <a:p>
            <a:pPr>
              <a:buFont typeface="Wingdings" panose="05000000000000000000" pitchFamily="2" charset="2"/>
              <a:buChar char="§"/>
            </a:pPr>
            <a:r>
              <a:rPr lang="en-US" dirty="0" smtClean="0">
                <a:solidFill>
                  <a:schemeClr val="tx1"/>
                </a:solidFill>
                <a:latin typeface="+mj-lt"/>
              </a:rPr>
              <a:t>1 Class IV study</a:t>
            </a:r>
            <a:r>
              <a:rPr lang="en-US" baseline="30000" dirty="0" smtClean="0">
                <a:solidFill>
                  <a:schemeClr val="tx1"/>
                </a:solidFill>
                <a:latin typeface="+mj-lt"/>
              </a:rPr>
              <a:t>15</a:t>
            </a:r>
            <a:r>
              <a:rPr lang="en-US" dirty="0" smtClean="0">
                <a:solidFill>
                  <a:schemeClr val="tx1"/>
                </a:solidFill>
                <a:latin typeface="+mj-lt"/>
              </a:rPr>
              <a:t> (CSF drainage) and 1 Class II study</a:t>
            </a:r>
            <a:r>
              <a:rPr lang="en-US" baseline="30000" dirty="0" smtClean="0">
                <a:solidFill>
                  <a:schemeClr val="tx1"/>
                </a:solidFill>
                <a:latin typeface="+mj-lt"/>
              </a:rPr>
              <a:t>15</a:t>
            </a:r>
            <a:r>
              <a:rPr lang="en-US" dirty="0" smtClean="0">
                <a:solidFill>
                  <a:schemeClr val="tx1"/>
                </a:solidFill>
                <a:latin typeface="+mj-lt"/>
              </a:rPr>
              <a:t>  </a:t>
            </a:r>
          </a:p>
          <a:p>
            <a:pPr marL="0" indent="0">
              <a:buNone/>
            </a:pPr>
            <a:r>
              <a:rPr lang="en-US" dirty="0" smtClean="0">
                <a:solidFill>
                  <a:schemeClr val="tx1"/>
                </a:solidFill>
                <a:latin typeface="+mj-lt"/>
              </a:rPr>
              <a:t>(CSF dynamics) found no relationship between B-wave amplitude or frequency and shunt response</a:t>
            </a:r>
            <a:r>
              <a:rPr lang="en-US" baseline="30000" dirty="0" smtClean="0">
                <a:solidFill>
                  <a:schemeClr val="tx1"/>
                </a:solidFill>
                <a:latin typeface="+mj-lt"/>
              </a:rPr>
              <a:t>15</a:t>
            </a:r>
          </a:p>
          <a:p>
            <a:pPr>
              <a:buFont typeface="Wingdings" panose="05000000000000000000" pitchFamily="2" charset="2"/>
              <a:buChar char="§"/>
            </a:pPr>
            <a:r>
              <a:rPr lang="en-US" dirty="0" smtClean="0">
                <a:solidFill>
                  <a:schemeClr val="tx1"/>
                </a:solidFill>
                <a:latin typeface="+mj-lt"/>
              </a:rPr>
              <a:t>1 Class I study</a:t>
            </a:r>
            <a:r>
              <a:rPr lang="en-US" baseline="30000" dirty="0" smtClean="0">
                <a:solidFill>
                  <a:schemeClr val="tx1"/>
                </a:solidFill>
                <a:latin typeface="+mj-lt"/>
              </a:rPr>
              <a:t>14</a:t>
            </a:r>
            <a:r>
              <a:rPr lang="en-US" dirty="0" smtClean="0">
                <a:solidFill>
                  <a:schemeClr val="tx1"/>
                </a:solidFill>
                <a:latin typeface="+mj-lt"/>
              </a:rPr>
              <a:t> and 1 Class II study</a:t>
            </a:r>
            <a:r>
              <a:rPr lang="en-US" baseline="30000" dirty="0" smtClean="0">
                <a:solidFill>
                  <a:schemeClr val="tx1"/>
                </a:solidFill>
                <a:latin typeface="+mj-lt"/>
              </a:rPr>
              <a:t>16</a:t>
            </a:r>
            <a:r>
              <a:rPr lang="en-US" dirty="0" smtClean="0">
                <a:solidFill>
                  <a:schemeClr val="tx1"/>
                </a:solidFill>
                <a:latin typeface="+mj-lt"/>
              </a:rPr>
              <a:t>  did not show differences in B waves relating to shunt response, but they were underpowered to detect differences</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30</a:t>
            </a:fld>
            <a:endParaRPr lang="en-US" dirty="0"/>
          </a:p>
        </p:txBody>
      </p:sp>
    </p:spTree>
    <p:extLst>
      <p:ext uri="{BB962C8B-B14F-4D97-AF65-F5344CB8AC3E}">
        <p14:creationId xmlns:p14="http://schemas.microsoft.com/office/powerpoint/2010/main" val="1522087399"/>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55199" y="4073506"/>
            <a:ext cx="6236581"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755199" y="1817659"/>
            <a:ext cx="2214423"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639848" y="616296"/>
            <a:ext cx="8190893" cy="895170"/>
          </a:xfrm>
        </p:spPr>
        <p:txBody>
          <a:bodyPr>
            <a:normAutofit fontScale="90000"/>
          </a:bodyPr>
          <a:lstStyle/>
          <a:p>
            <a:r>
              <a:rPr lang="en-US" dirty="0" smtClean="0"/>
              <a:t>Q2a. Analysis of Evidence</a:t>
            </a:r>
            <a:br>
              <a:rPr lang="en-US" dirty="0" smtClean="0"/>
            </a:br>
            <a:r>
              <a:rPr lang="en-US" sz="4000" dirty="0" smtClean="0">
                <a:solidFill>
                  <a:schemeClr val="bg2">
                    <a:lumMod val="50000"/>
                  </a:schemeClr>
                </a:solidFill>
              </a:rPr>
              <a:t>CSF Dynamics and Inclusion Tests</a:t>
            </a:r>
            <a:endParaRPr lang="en-US" sz="4000" dirty="0">
              <a:solidFill>
                <a:schemeClr val="bg2">
                  <a:lumMod val="50000"/>
                </a:schemeClr>
              </a:solidFill>
            </a:endParaRPr>
          </a:p>
        </p:txBody>
      </p:sp>
      <p:sp>
        <p:nvSpPr>
          <p:cNvPr id="3" name="Content Placeholder 2"/>
          <p:cNvSpPr>
            <a:spLocks noGrp="1"/>
          </p:cNvSpPr>
          <p:nvPr>
            <p:ph idx="1"/>
          </p:nvPr>
        </p:nvSpPr>
        <p:spPr>
          <a:xfrm>
            <a:off x="552765" y="1850124"/>
            <a:ext cx="8190891" cy="3558455"/>
          </a:xfrm>
        </p:spPr>
        <p:txBody>
          <a:bodyPr>
            <a:noAutofit/>
          </a:bodyPr>
          <a:lstStyle/>
          <a:p>
            <a:pPr>
              <a:buFont typeface="Wingdings" panose="05000000000000000000" pitchFamily="2" charset="2"/>
              <a:buChar char="§"/>
            </a:pPr>
            <a:r>
              <a:rPr lang="en-US" dirty="0" smtClean="0">
                <a:solidFill>
                  <a:schemeClr val="tx1"/>
                </a:solidFill>
                <a:latin typeface="+mj-lt"/>
              </a:rPr>
              <a:t>1 Class I study</a:t>
            </a:r>
            <a:r>
              <a:rPr lang="en-US" baseline="30000" dirty="0" smtClean="0">
                <a:solidFill>
                  <a:schemeClr val="tx1"/>
                </a:solidFill>
                <a:latin typeface="+mj-lt"/>
              </a:rPr>
              <a:t>17</a:t>
            </a:r>
          </a:p>
          <a:p>
            <a:pPr lvl="1">
              <a:buFont typeface="Wingdings" panose="05000000000000000000" pitchFamily="2" charset="2"/>
              <a:buChar char="§"/>
            </a:pPr>
            <a:r>
              <a:rPr lang="en-US" dirty="0" smtClean="0">
                <a:solidFill>
                  <a:schemeClr val="tx1"/>
                </a:solidFill>
                <a:latin typeface="+mj-lt"/>
              </a:rPr>
              <a:t>142 patients in whom </a:t>
            </a:r>
            <a:r>
              <a:rPr lang="en-US" dirty="0">
                <a:solidFill>
                  <a:schemeClr val="tx1"/>
                </a:solidFill>
                <a:latin typeface="+mj-lt"/>
              </a:rPr>
              <a:t>R</a:t>
            </a:r>
            <a:r>
              <a:rPr lang="en-US" baseline="-25000" dirty="0">
                <a:solidFill>
                  <a:schemeClr val="tx1"/>
                </a:solidFill>
                <a:latin typeface="+mj-lt"/>
              </a:rPr>
              <a:t>O</a:t>
            </a:r>
            <a:r>
              <a:rPr lang="en-US" dirty="0" smtClean="0">
                <a:solidFill>
                  <a:schemeClr val="tx1"/>
                </a:solidFill>
                <a:latin typeface="+mj-lt"/>
              </a:rPr>
              <a:t> was measured preoperatively </a:t>
            </a:r>
          </a:p>
          <a:p>
            <a:pPr lvl="1">
              <a:buFont typeface="Wingdings" panose="05000000000000000000" pitchFamily="2" charset="2"/>
              <a:buChar char="§"/>
            </a:pPr>
            <a:r>
              <a:rPr lang="en-US" dirty="0" smtClean="0">
                <a:solidFill>
                  <a:schemeClr val="tx1"/>
                </a:solidFill>
                <a:latin typeface="+mj-lt"/>
              </a:rPr>
              <a:t>No correlation between R</a:t>
            </a:r>
            <a:r>
              <a:rPr lang="en-US" baseline="-25000" dirty="0" smtClean="0">
                <a:solidFill>
                  <a:schemeClr val="tx1"/>
                </a:solidFill>
                <a:latin typeface="+mj-lt"/>
              </a:rPr>
              <a:t>O</a:t>
            </a:r>
            <a:r>
              <a:rPr lang="en-US" dirty="0" smtClean="0">
                <a:solidFill>
                  <a:schemeClr val="tx1"/>
                </a:solidFill>
                <a:latin typeface="+mj-lt"/>
              </a:rPr>
              <a:t> and outcome</a:t>
            </a:r>
          </a:p>
          <a:p>
            <a:pPr lvl="1">
              <a:buFont typeface="Wingdings" panose="05000000000000000000" pitchFamily="2" charset="2"/>
              <a:buChar char="§"/>
            </a:pPr>
            <a:r>
              <a:rPr lang="en-US" dirty="0" smtClean="0">
                <a:solidFill>
                  <a:schemeClr val="tx1"/>
                </a:solidFill>
                <a:latin typeface="+mj-lt"/>
              </a:rPr>
              <a:t>At varying levels of R</a:t>
            </a:r>
            <a:r>
              <a:rPr lang="en-US" baseline="-25000" dirty="0" smtClean="0">
                <a:solidFill>
                  <a:schemeClr val="tx1"/>
                </a:solidFill>
                <a:latin typeface="+mj-lt"/>
              </a:rPr>
              <a:t>O,</a:t>
            </a:r>
            <a:r>
              <a:rPr lang="en-US" dirty="0" smtClean="0">
                <a:solidFill>
                  <a:schemeClr val="tx1"/>
                </a:solidFill>
                <a:latin typeface="+mj-lt"/>
              </a:rPr>
              <a:t> positive predictive value as high as 94%, but negative predictive value never exceeded 19%</a:t>
            </a:r>
          </a:p>
          <a:p>
            <a:pPr>
              <a:buFont typeface="Wingdings" panose="05000000000000000000" pitchFamily="2" charset="2"/>
              <a:buChar char="§"/>
            </a:pPr>
            <a:r>
              <a:rPr lang="en-US" dirty="0" smtClean="0">
                <a:solidFill>
                  <a:schemeClr val="tx1"/>
                </a:solidFill>
                <a:latin typeface="+mj-lt"/>
              </a:rPr>
              <a:t>Multiple Class II studies, 1 Class III study</a:t>
            </a:r>
            <a:r>
              <a:rPr lang="en-US" baseline="30000" dirty="0" smtClean="0">
                <a:solidFill>
                  <a:schemeClr val="tx1"/>
                </a:solidFill>
                <a:latin typeface="+mj-lt"/>
              </a:rPr>
              <a:t>18–21</a:t>
            </a:r>
          </a:p>
          <a:p>
            <a:pPr lvl="1">
              <a:buFont typeface="Wingdings" panose="05000000000000000000" pitchFamily="2" charset="2"/>
              <a:buChar char="§"/>
            </a:pPr>
            <a:r>
              <a:rPr lang="en-US" dirty="0" smtClean="0">
                <a:solidFill>
                  <a:schemeClr val="tx1"/>
                </a:solidFill>
                <a:latin typeface="+mj-lt"/>
              </a:rPr>
              <a:t>R</a:t>
            </a:r>
            <a:r>
              <a:rPr lang="en-US" baseline="-25000" dirty="0" smtClean="0">
                <a:solidFill>
                  <a:schemeClr val="tx1"/>
                </a:solidFill>
                <a:latin typeface="+mj-lt"/>
              </a:rPr>
              <a:t>O</a:t>
            </a:r>
            <a:r>
              <a:rPr lang="en-US" dirty="0" smtClean="0">
                <a:solidFill>
                  <a:schemeClr val="tx1"/>
                </a:solidFill>
                <a:latin typeface="+mj-lt"/>
              </a:rPr>
              <a:t> the only measured variable that significantly predicted response</a:t>
            </a:r>
          </a:p>
          <a:p>
            <a:pPr marL="0" indent="0">
              <a:buNone/>
            </a:pPr>
            <a:endParaRPr lang="en-US" dirty="0" smtClean="0">
              <a:solidFill>
                <a:schemeClr val="tx1"/>
              </a:solidFill>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31</a:t>
            </a:fld>
            <a:endParaRPr lang="en-US" dirty="0"/>
          </a:p>
        </p:txBody>
      </p:sp>
    </p:spTree>
    <p:extLst>
      <p:ext uri="{BB962C8B-B14F-4D97-AF65-F5344CB8AC3E}">
        <p14:creationId xmlns:p14="http://schemas.microsoft.com/office/powerpoint/2010/main" val="3317473951"/>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Q2a.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a:bodyPr>
          <a:lstStyle/>
          <a:p>
            <a:pPr marL="0" indent="0">
              <a:buNone/>
            </a:pPr>
            <a:r>
              <a:rPr lang="en-US" dirty="0">
                <a:latin typeface="+mj-lt"/>
              </a:rPr>
              <a:t>In patients with suspected iNPH, those with elevated R</a:t>
            </a:r>
            <a:r>
              <a:rPr lang="en-US" baseline="-25000" dirty="0">
                <a:latin typeface="+mj-lt"/>
              </a:rPr>
              <a:t>o</a:t>
            </a:r>
            <a:r>
              <a:rPr lang="en-US" dirty="0">
                <a:latin typeface="+mj-lt"/>
              </a:rPr>
              <a:t> are probably more likely to respond to shunting than those without elevated </a:t>
            </a:r>
            <a:r>
              <a:rPr lang="en-US" dirty="0" smtClean="0">
                <a:latin typeface="+mj-lt"/>
              </a:rPr>
              <a:t>R</a:t>
            </a:r>
            <a:r>
              <a:rPr lang="en-US" baseline="-25000" dirty="0" smtClean="0">
                <a:latin typeface="+mj-lt"/>
              </a:rPr>
              <a:t>o</a:t>
            </a:r>
            <a:r>
              <a:rPr lang="en-US" dirty="0" smtClean="0">
                <a:latin typeface="+mj-lt"/>
              </a:rPr>
              <a:t>, </a:t>
            </a:r>
            <a:r>
              <a:rPr lang="en-US" dirty="0">
                <a:latin typeface="+mj-lt"/>
              </a:rPr>
              <a:t>but lower R</a:t>
            </a:r>
            <a:r>
              <a:rPr lang="en-US" baseline="-25000" dirty="0">
                <a:latin typeface="+mj-lt"/>
              </a:rPr>
              <a:t>o</a:t>
            </a:r>
            <a:r>
              <a:rPr lang="en-US" dirty="0">
                <a:latin typeface="+mj-lt"/>
              </a:rPr>
              <a:t> does not preclude shunt responsiveness. </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32</a:t>
            </a:fld>
            <a:endParaRPr lang="en-US" dirty="0"/>
          </a:p>
        </p:txBody>
      </p:sp>
    </p:spTree>
    <p:extLst>
      <p:ext uri="{BB962C8B-B14F-4D97-AF65-F5344CB8AC3E}">
        <p14:creationId xmlns:p14="http://schemas.microsoft.com/office/powerpoint/2010/main" val="3602959467"/>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55200" y="3154783"/>
            <a:ext cx="2388594"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755199" y="1817659"/>
            <a:ext cx="2310217"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639848" y="593662"/>
            <a:ext cx="8190893" cy="895170"/>
          </a:xfrm>
        </p:spPr>
        <p:txBody>
          <a:bodyPr>
            <a:normAutofit fontScale="90000"/>
          </a:bodyPr>
          <a:lstStyle/>
          <a:p>
            <a:r>
              <a:rPr lang="en-US" dirty="0" smtClean="0"/>
              <a:t>Q2b. Analysis of Evidence</a:t>
            </a:r>
            <a:br>
              <a:rPr lang="en-US" dirty="0" smtClean="0"/>
            </a:br>
            <a:r>
              <a:rPr lang="en-US" sz="4000" dirty="0" smtClean="0">
                <a:solidFill>
                  <a:schemeClr val="bg2">
                    <a:lumMod val="50000"/>
                  </a:schemeClr>
                </a:solidFill>
              </a:rPr>
              <a:t>Comorbidities</a:t>
            </a:r>
            <a:endParaRPr lang="en-US" sz="4000" dirty="0">
              <a:solidFill>
                <a:schemeClr val="bg2">
                  <a:lumMod val="50000"/>
                </a:schemeClr>
              </a:solidFill>
            </a:endParaRPr>
          </a:p>
        </p:txBody>
      </p:sp>
      <p:sp>
        <p:nvSpPr>
          <p:cNvPr id="3" name="Content Placeholder 2"/>
          <p:cNvSpPr>
            <a:spLocks noGrp="1"/>
          </p:cNvSpPr>
          <p:nvPr>
            <p:ph idx="1"/>
          </p:nvPr>
        </p:nvSpPr>
        <p:spPr>
          <a:xfrm>
            <a:off x="561469" y="1817659"/>
            <a:ext cx="8190891" cy="3729701"/>
          </a:xfrm>
        </p:spPr>
        <p:txBody>
          <a:bodyPr>
            <a:normAutofit/>
          </a:bodyPr>
          <a:lstStyle/>
          <a:p>
            <a:pPr>
              <a:buFont typeface="Wingdings" panose="05000000000000000000" pitchFamily="2" charset="2"/>
              <a:buChar char="§"/>
            </a:pPr>
            <a:r>
              <a:rPr lang="en-US" dirty="0" smtClean="0">
                <a:solidFill>
                  <a:schemeClr val="tx1"/>
                </a:solidFill>
                <a:latin typeface="+mj-lt"/>
              </a:rPr>
              <a:t>1 Class II study</a:t>
            </a:r>
            <a:r>
              <a:rPr lang="en-US" baseline="30000" dirty="0" smtClean="0">
                <a:solidFill>
                  <a:schemeClr val="tx1"/>
                </a:solidFill>
                <a:latin typeface="+mj-lt"/>
              </a:rPr>
              <a:t>22</a:t>
            </a:r>
          </a:p>
          <a:p>
            <a:pPr lvl="1">
              <a:buFont typeface="Wingdings" panose="05000000000000000000" pitchFamily="2" charset="2"/>
              <a:buChar char="§"/>
            </a:pPr>
            <a:r>
              <a:rPr lang="en-US" dirty="0" smtClean="0">
                <a:solidFill>
                  <a:schemeClr val="tx1"/>
                </a:solidFill>
                <a:latin typeface="+mj-lt"/>
                <a:cs typeface="Times New Roman" panose="02020603050405020304" pitchFamily="18" charset="0"/>
                <a:sym typeface="Symbol" panose="05050102010706020507" pitchFamily="18" charset="2"/>
              </a:rPr>
              <a:t>In patients </a:t>
            </a:r>
            <a:r>
              <a:rPr lang="en-US" dirty="0">
                <a:solidFill>
                  <a:schemeClr val="tx1"/>
                </a:solidFill>
                <a:latin typeface="+mj-lt"/>
                <a:cs typeface="Times New Roman" panose="02020603050405020304" pitchFamily="18" charset="0"/>
                <a:sym typeface="Symbol" panose="05050102010706020507" pitchFamily="18" charset="2"/>
              </a:rPr>
              <a:t>responding to </a:t>
            </a:r>
            <a:r>
              <a:rPr lang="en-US" dirty="0" smtClean="0">
                <a:solidFill>
                  <a:schemeClr val="tx1"/>
                </a:solidFill>
                <a:latin typeface="+mj-lt"/>
                <a:cs typeface="Times New Roman" panose="02020603050405020304" pitchFamily="18" charset="0"/>
                <a:sym typeface="Symbol" panose="05050102010706020507" pitchFamily="18" charset="2"/>
              </a:rPr>
              <a:t>ELD, </a:t>
            </a:r>
            <a:r>
              <a:rPr lang="en-US" dirty="0">
                <a:solidFill>
                  <a:schemeClr val="tx1"/>
                </a:solidFill>
                <a:latin typeface="+mj-lt"/>
                <a:cs typeface="Times New Roman" panose="02020603050405020304" pitchFamily="18" charset="0"/>
                <a:sym typeface="Symbol" panose="05050102010706020507" pitchFamily="18" charset="2"/>
              </a:rPr>
              <a:t>shunt response was independent of age </a:t>
            </a:r>
            <a:r>
              <a:rPr lang="en-US" dirty="0" smtClean="0">
                <a:solidFill>
                  <a:schemeClr val="tx1"/>
                </a:solidFill>
                <a:latin typeface="+mj-lt"/>
                <a:cs typeface="Times New Roman" panose="02020603050405020304" pitchFamily="18" charset="0"/>
                <a:sym typeface="Symbol" panose="05050102010706020507" pitchFamily="18" charset="2"/>
              </a:rPr>
              <a:t>up </a:t>
            </a:r>
            <a:r>
              <a:rPr lang="en-US" dirty="0">
                <a:solidFill>
                  <a:schemeClr val="tx1"/>
                </a:solidFill>
                <a:latin typeface="+mj-lt"/>
                <a:cs typeface="Times New Roman" panose="02020603050405020304" pitchFamily="18" charset="0"/>
                <a:sym typeface="Symbol" panose="05050102010706020507" pitchFamily="18" charset="2"/>
              </a:rPr>
              <a:t>to the ninth </a:t>
            </a:r>
            <a:r>
              <a:rPr lang="en-US" dirty="0" smtClean="0">
                <a:solidFill>
                  <a:schemeClr val="tx1"/>
                </a:solidFill>
                <a:latin typeface="+mj-lt"/>
                <a:cs typeface="Times New Roman" panose="02020603050405020304" pitchFamily="18" charset="0"/>
                <a:sym typeface="Symbol" panose="05050102010706020507" pitchFamily="18" charset="2"/>
              </a:rPr>
              <a:t>decade</a:t>
            </a:r>
            <a:endParaRPr lang="en-US" dirty="0">
              <a:solidFill>
                <a:schemeClr val="tx1"/>
              </a:solidFill>
              <a:latin typeface="+mj-lt"/>
              <a:cs typeface="Times New Roman" panose="02020603050405020304" pitchFamily="18" charset="0"/>
              <a:sym typeface="Symbol" panose="05050102010706020507" pitchFamily="18" charset="2"/>
            </a:endParaRPr>
          </a:p>
          <a:p>
            <a:pPr>
              <a:buFont typeface="Wingdings" panose="05000000000000000000" pitchFamily="2" charset="2"/>
              <a:buChar char="§"/>
            </a:pPr>
            <a:r>
              <a:rPr lang="en-US" dirty="0" smtClean="0">
                <a:solidFill>
                  <a:schemeClr val="tx1"/>
                </a:solidFill>
                <a:latin typeface="+mj-lt"/>
                <a:cs typeface="Times New Roman" panose="02020603050405020304" pitchFamily="18" charset="0"/>
                <a:sym typeface="Symbol" panose="05050102010706020507" pitchFamily="18" charset="2"/>
              </a:rPr>
              <a:t>1 Class III study</a:t>
            </a:r>
            <a:r>
              <a:rPr lang="en-US" baseline="30000" dirty="0" smtClean="0">
                <a:solidFill>
                  <a:schemeClr val="tx1"/>
                </a:solidFill>
                <a:latin typeface="+mj-lt"/>
                <a:cs typeface="Times New Roman" panose="02020603050405020304" pitchFamily="18" charset="0"/>
                <a:sym typeface="Symbol" panose="05050102010706020507" pitchFamily="18" charset="2"/>
              </a:rPr>
              <a:t>21</a:t>
            </a:r>
          </a:p>
          <a:p>
            <a:pPr lvl="1">
              <a:buFont typeface="Wingdings" panose="05000000000000000000" pitchFamily="2" charset="2"/>
              <a:buChar char="§"/>
            </a:pPr>
            <a:r>
              <a:rPr lang="en-US" dirty="0">
                <a:solidFill>
                  <a:schemeClr val="tx1"/>
                </a:solidFill>
                <a:latin typeface="+mj-lt"/>
                <a:cs typeface="Times New Roman" panose="02020603050405020304" pitchFamily="18" charset="0"/>
                <a:sym typeface="Symbol" panose="05050102010706020507" pitchFamily="18" charset="2"/>
              </a:rPr>
              <a:t>Overall, 66% of patients with iNPH had a good response, but 83% of those with </a:t>
            </a:r>
            <a:r>
              <a:rPr lang="en-US" dirty="0" smtClean="0">
                <a:solidFill>
                  <a:schemeClr val="tx1"/>
                </a:solidFill>
                <a:latin typeface="+mj-lt"/>
                <a:cs typeface="Times New Roman" panose="02020603050405020304" pitchFamily="18" charset="0"/>
                <a:sym typeface="Symbol" panose="05050102010706020507" pitchFamily="18" charset="2"/>
              </a:rPr>
              <a:t>low comorbidity index score had </a:t>
            </a:r>
            <a:r>
              <a:rPr lang="en-US" dirty="0">
                <a:solidFill>
                  <a:schemeClr val="tx1"/>
                </a:solidFill>
                <a:latin typeface="+mj-lt"/>
                <a:cs typeface="Times New Roman" panose="02020603050405020304" pitchFamily="18" charset="0"/>
                <a:sym typeface="Symbol" panose="05050102010706020507" pitchFamily="18" charset="2"/>
              </a:rPr>
              <a:t>a good response</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33</a:t>
            </a:fld>
            <a:endParaRPr lang="en-US" dirty="0"/>
          </a:p>
        </p:txBody>
      </p:sp>
    </p:spTree>
    <p:extLst>
      <p:ext uri="{BB962C8B-B14F-4D97-AF65-F5344CB8AC3E}">
        <p14:creationId xmlns:p14="http://schemas.microsoft.com/office/powerpoint/2010/main" val="2617408085"/>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09" y="-105609"/>
            <a:ext cx="8190893" cy="895170"/>
          </a:xfrm>
        </p:spPr>
        <p:txBody>
          <a:bodyPr>
            <a:noAutofit/>
          </a:bodyPr>
          <a:lstStyle/>
          <a:p>
            <a:r>
              <a:rPr lang="en-US" sz="2000" dirty="0"/>
              <a:t>Table 2. Comorbidity </a:t>
            </a:r>
            <a:r>
              <a:rPr lang="en-US" sz="2000" dirty="0" smtClean="0"/>
              <a:t>index</a:t>
            </a:r>
            <a:endParaRPr lang="en-US" sz="1600" dirty="0">
              <a:solidFill>
                <a:schemeClr val="bg1">
                  <a:lumMod val="50000"/>
                </a:schemeClr>
              </a:solidFill>
            </a:endParaRPr>
          </a:p>
        </p:txBody>
      </p:sp>
      <p:sp>
        <p:nvSpPr>
          <p:cNvPr id="4" name="Slide Number Placeholder 3"/>
          <p:cNvSpPr>
            <a:spLocks noGrp="1"/>
          </p:cNvSpPr>
          <p:nvPr>
            <p:ph type="sldNum" sz="quarter" idx="4"/>
          </p:nvPr>
        </p:nvSpPr>
        <p:spPr/>
        <p:txBody>
          <a:bodyPr/>
          <a:lstStyle/>
          <a:p>
            <a:r>
              <a:rPr lang="en-US" i="1" dirty="0" smtClean="0">
                <a:solidFill>
                  <a:srgbClr val="E9E9EA">
                    <a:lumMod val="50000"/>
                  </a:srgbClr>
                </a:solidFill>
              </a:rPr>
              <a:t>Slide</a:t>
            </a:r>
            <a:r>
              <a:rPr lang="en-US" dirty="0" smtClean="0">
                <a:solidFill>
                  <a:srgbClr val="E9E9EA">
                    <a:lumMod val="50000"/>
                  </a:srgbClr>
                </a:solidFill>
              </a:rPr>
              <a:t> </a:t>
            </a:r>
            <a:fld id="{AE55F20A-800A-A447-8B9C-A926CEEB159C}" type="slidenum">
              <a:rPr lang="en-US" smtClean="0">
                <a:solidFill>
                  <a:srgbClr val="E9E9EA">
                    <a:lumMod val="50000"/>
                  </a:srgbClr>
                </a:solidFill>
              </a:rPr>
              <a:pPr/>
              <a:t>34</a:t>
            </a:fld>
            <a:endParaRPr lang="en-US" dirty="0">
              <a:solidFill>
                <a:srgbClr val="E9E9EA">
                  <a:lumMod val="50000"/>
                </a:srgb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85450302"/>
              </p:ext>
            </p:extLst>
          </p:nvPr>
        </p:nvGraphicFramePr>
        <p:xfrm>
          <a:off x="495909" y="983877"/>
          <a:ext cx="8190891" cy="3743551"/>
        </p:xfrm>
        <a:graphic>
          <a:graphicData uri="http://schemas.openxmlformats.org/drawingml/2006/table">
            <a:tbl>
              <a:tblPr firstRow="1" firstCol="1" bandRow="1">
                <a:tableStyleId>{3B4B98B0-60AC-42C2-AFA5-B58CD77FA1E5}</a:tableStyleId>
              </a:tblPr>
              <a:tblGrid>
                <a:gridCol w="2069184"/>
                <a:gridCol w="2947433"/>
                <a:gridCol w="1828074"/>
                <a:gridCol w="1346200"/>
              </a:tblGrid>
              <a:tr h="265262">
                <a:tc>
                  <a:txBody>
                    <a:bodyPr/>
                    <a:lstStyle/>
                    <a:p>
                      <a:pPr marL="0" marR="0">
                        <a:lnSpc>
                          <a:spcPct val="100000"/>
                        </a:lnSpc>
                        <a:spcBef>
                          <a:spcPts val="0"/>
                        </a:spcBef>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1 point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2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3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r>
              <a:tr h="291805">
                <a:tc>
                  <a:txBody>
                    <a:bodyPr/>
                    <a:lstStyle/>
                    <a:p>
                      <a:pPr marL="0" marR="0">
                        <a:lnSpc>
                          <a:spcPct val="100000"/>
                        </a:lnSpc>
                        <a:spcBef>
                          <a:spcPts val="0"/>
                        </a:spcBef>
                        <a:spcAft>
                          <a:spcPts val="1000"/>
                        </a:spcAft>
                      </a:pPr>
                      <a:r>
                        <a:rPr lang="en-US" sz="1200" dirty="0">
                          <a:effectLst/>
                        </a:rPr>
                        <a:t>Vascular risk factors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Hypertension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Diabetes mellitus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r>
              <a:tr h="1376836">
                <a:tc>
                  <a:txBody>
                    <a:bodyPr/>
                    <a:lstStyle/>
                    <a:p>
                      <a:pPr marL="0" marR="0">
                        <a:lnSpc>
                          <a:spcPct val="100000"/>
                        </a:lnSpc>
                        <a:spcBef>
                          <a:spcPts val="0"/>
                        </a:spcBef>
                        <a:spcAft>
                          <a:spcPts val="1000"/>
                        </a:spcAft>
                      </a:pPr>
                      <a:r>
                        <a:rPr lang="en-US" sz="1200" dirty="0">
                          <a:effectLst/>
                        </a:rPr>
                        <a:t>Peripheral vascular occlusion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Aortofemoral </a:t>
                      </a:r>
                      <a:r>
                        <a:rPr lang="en-US" sz="1200" dirty="0" smtClean="0">
                          <a:effectLst/>
                        </a:rPr>
                        <a:t>bypass;</a:t>
                      </a:r>
                      <a:r>
                        <a:rPr lang="en-US" sz="1200" baseline="0" dirty="0" smtClean="0">
                          <a:effectLst/>
                        </a:rPr>
                        <a:t> s</a:t>
                      </a:r>
                      <a:r>
                        <a:rPr lang="en-US" sz="1200" dirty="0" smtClean="0">
                          <a:effectLst/>
                        </a:rPr>
                        <a:t>tent; internal </a:t>
                      </a:r>
                      <a:r>
                        <a:rPr lang="en-US" sz="1200" dirty="0">
                          <a:effectLst/>
                        </a:rPr>
                        <a:t>carotid artery stenosis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Peripheral vascular occlusion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r>
              <a:tr h="788314">
                <a:tc>
                  <a:txBody>
                    <a:bodyPr/>
                    <a:lstStyle/>
                    <a:p>
                      <a:pPr marL="0" marR="0">
                        <a:lnSpc>
                          <a:spcPct val="100000"/>
                        </a:lnSpc>
                        <a:spcBef>
                          <a:spcPts val="0"/>
                        </a:spcBef>
                        <a:spcAft>
                          <a:spcPts val="1000"/>
                        </a:spcAft>
                      </a:pPr>
                      <a:r>
                        <a:rPr lang="en-US" sz="1200" dirty="0">
                          <a:effectLst/>
                        </a:rPr>
                        <a:t>Cerebrovascular disease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Posterior circulation insufficiency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Vascular </a:t>
                      </a:r>
                      <a:r>
                        <a:rPr lang="en-US" sz="1200" dirty="0" smtClean="0">
                          <a:effectLst/>
                        </a:rPr>
                        <a:t>encephalopathy;</a:t>
                      </a:r>
                      <a:r>
                        <a:rPr lang="en-US" sz="1200" baseline="0" dirty="0" smtClean="0">
                          <a:effectLst/>
                        </a:rPr>
                        <a:t> </a:t>
                      </a:r>
                      <a:r>
                        <a:rPr lang="en-US" sz="1200" dirty="0" smtClean="0">
                          <a:effectLst/>
                        </a:rPr>
                        <a:t>TIA;</a:t>
                      </a:r>
                      <a:r>
                        <a:rPr lang="en-US" sz="1200" baseline="0" dirty="0" smtClean="0">
                          <a:effectLst/>
                        </a:rPr>
                        <a:t> </a:t>
                      </a:r>
                      <a:r>
                        <a:rPr lang="en-US" sz="1200" dirty="0" smtClean="0">
                          <a:effectLst/>
                        </a:rPr>
                        <a:t>PRIND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Cerebral infarct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r>
              <a:tr h="1021334">
                <a:tc>
                  <a:txBody>
                    <a:bodyPr/>
                    <a:lstStyle/>
                    <a:p>
                      <a:pPr marL="0" marR="0">
                        <a:lnSpc>
                          <a:spcPct val="100000"/>
                        </a:lnSpc>
                        <a:spcBef>
                          <a:spcPts val="0"/>
                        </a:spcBef>
                        <a:spcAft>
                          <a:spcPts val="1000"/>
                        </a:spcAft>
                      </a:pPr>
                      <a:r>
                        <a:rPr lang="en-US" sz="1200" dirty="0">
                          <a:effectLst/>
                        </a:rPr>
                        <a:t>Heart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smtClean="0">
                          <a:effectLst/>
                        </a:rPr>
                        <a:t>Arrhythmia;</a:t>
                      </a:r>
                      <a:r>
                        <a:rPr lang="en-US" sz="1200" baseline="0" dirty="0" smtClean="0">
                          <a:effectLst/>
                        </a:rPr>
                        <a:t> v</a:t>
                      </a:r>
                      <a:r>
                        <a:rPr lang="en-US" sz="1200" dirty="0" smtClean="0">
                          <a:effectLst/>
                        </a:rPr>
                        <a:t>alvular disease;</a:t>
                      </a:r>
                      <a:r>
                        <a:rPr lang="en-US" sz="1200" baseline="0" dirty="0" smtClean="0">
                          <a:effectLst/>
                        </a:rPr>
                        <a:t> h</a:t>
                      </a:r>
                      <a:r>
                        <a:rPr lang="en-US" sz="1200" dirty="0" smtClean="0">
                          <a:effectLst/>
                        </a:rPr>
                        <a:t>eart </a:t>
                      </a:r>
                      <a:r>
                        <a:rPr lang="en-US" sz="1200" dirty="0">
                          <a:effectLst/>
                        </a:rPr>
                        <a:t>failure (</a:t>
                      </a:r>
                      <a:r>
                        <a:rPr lang="en-US" sz="1200" dirty="0" smtClean="0">
                          <a:effectLst/>
                        </a:rPr>
                        <a:t>coronal);</a:t>
                      </a:r>
                      <a:r>
                        <a:rPr lang="en-US" sz="1200" baseline="0" dirty="0" smtClean="0">
                          <a:effectLst/>
                        </a:rPr>
                        <a:t> s</a:t>
                      </a:r>
                      <a:r>
                        <a:rPr lang="en-US" sz="1200" dirty="0" smtClean="0">
                          <a:effectLst/>
                        </a:rPr>
                        <a:t>tent;</a:t>
                      </a:r>
                      <a:r>
                        <a:rPr lang="en-US" sz="1200" baseline="0" dirty="0" smtClean="0">
                          <a:effectLst/>
                        </a:rPr>
                        <a:t> a</a:t>
                      </a:r>
                      <a:r>
                        <a:rPr lang="en-US" sz="1200" dirty="0" smtClean="0">
                          <a:effectLst/>
                        </a:rPr>
                        <a:t>ortocoronary bypass;</a:t>
                      </a:r>
                      <a:r>
                        <a:rPr lang="en-US" sz="1200" baseline="0" dirty="0" smtClean="0">
                          <a:effectLst/>
                        </a:rPr>
                        <a:t> i</a:t>
                      </a:r>
                      <a:r>
                        <a:rPr lang="en-US" sz="1200" dirty="0" smtClean="0">
                          <a:effectLst/>
                        </a:rPr>
                        <a:t>nfarction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c>
                  <a:txBody>
                    <a:bodyPr/>
                    <a:lstStyle/>
                    <a:p>
                      <a:pPr marL="0" marR="0">
                        <a:lnSpc>
                          <a:spcPct val="100000"/>
                        </a:lnSpc>
                        <a:spcBef>
                          <a:spcPts val="0"/>
                        </a:spcBef>
                        <a:spcAft>
                          <a:spcPts val="100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860" marR="37860" marT="0" marB="0" anchor="ctr"/>
                </a:tc>
              </a:tr>
            </a:tbl>
          </a:graphicData>
        </a:graphic>
      </p:graphicFrame>
      <p:sp>
        <p:nvSpPr>
          <p:cNvPr id="10" name="Rectangle 9"/>
          <p:cNvSpPr/>
          <p:nvPr/>
        </p:nvSpPr>
        <p:spPr>
          <a:xfrm>
            <a:off x="495909" y="5490302"/>
            <a:ext cx="8521091" cy="461665"/>
          </a:xfrm>
          <a:prstGeom prst="rect">
            <a:avLst/>
          </a:prstGeom>
        </p:spPr>
        <p:txBody>
          <a:bodyPr wrap="square">
            <a:spAutoFit/>
          </a:bodyPr>
          <a:lstStyle/>
          <a:p>
            <a:pPr>
              <a:spcAft>
                <a:spcPts val="1000"/>
              </a:spcAft>
            </a:pPr>
            <a:r>
              <a:rPr lang="en-US" sz="1200" dirty="0">
                <a:latin typeface="+mj-lt"/>
                <a:ea typeface="Calibri" panose="020F0502020204030204" pitchFamily="34" charset="0"/>
                <a:cs typeface="Times New Roman" panose="02020603050405020304" pitchFamily="18" charset="0"/>
              </a:rPr>
              <a:t>Reprinted from </a:t>
            </a:r>
            <a:r>
              <a:rPr lang="en-US" sz="1200" i="1" dirty="0">
                <a:latin typeface="+mj-lt"/>
                <a:ea typeface="Calibri" panose="020F0502020204030204" pitchFamily="34" charset="0"/>
                <a:cs typeface="Times New Roman" panose="02020603050405020304" pitchFamily="18" charset="0"/>
              </a:rPr>
              <a:t>Acta Neurochirurgica Supplement </a:t>
            </a:r>
            <a:r>
              <a:rPr lang="en-US" sz="1200" dirty="0">
                <a:latin typeface="+mj-lt"/>
                <a:ea typeface="Calibri" panose="020F0502020204030204" pitchFamily="34" charset="0"/>
                <a:cs typeface="Times New Roman" panose="02020603050405020304" pitchFamily="18" charset="0"/>
              </a:rPr>
              <a:t>(Kiefer M, Eymann R, Steudel WI. Outcome predictors for normal-pressure hydrocephalus. Acta Neurochir Suppl 2006;96:364</a:t>
            </a:r>
            <a:r>
              <a:rPr lang="en-US" sz="1200" dirty="0">
                <a:latin typeface="+mj-lt"/>
                <a:ea typeface="Calibri" panose="020F0502020204030204" pitchFamily="34" charset="0"/>
                <a:cs typeface="Times New Roman" panose="02020603050405020304" pitchFamily="18" charset="0"/>
                <a:sym typeface="Symbol" panose="05050102010706020507" pitchFamily="18" charset="2"/>
              </a:rPr>
              <a:t></a:t>
            </a:r>
            <a:r>
              <a:rPr lang="en-US" sz="1200" dirty="0">
                <a:latin typeface="+mj-lt"/>
                <a:ea typeface="Calibri" panose="020F0502020204030204" pitchFamily="34" charset="0"/>
                <a:cs typeface="Times New Roman" panose="02020603050405020304" pitchFamily="18" charset="0"/>
              </a:rPr>
              <a:t>367), © 2004, with permission from </a:t>
            </a:r>
            <a:r>
              <a:rPr lang="en-US" sz="1200" dirty="0" smtClean="0">
                <a:latin typeface="+mj-lt"/>
                <a:ea typeface="Calibri" panose="020F0502020204030204" pitchFamily="34" charset="0"/>
                <a:cs typeface="Times New Roman" panose="02020603050405020304" pitchFamily="18" charset="0"/>
              </a:rPr>
              <a:t>Springer.</a:t>
            </a:r>
            <a:endParaRPr lang="en-US" sz="1100" dirty="0">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495909" y="4785700"/>
            <a:ext cx="8521091" cy="646331"/>
          </a:xfrm>
          <a:prstGeom prst="rect">
            <a:avLst/>
          </a:prstGeom>
        </p:spPr>
        <p:txBody>
          <a:bodyPr wrap="square">
            <a:spAutoFit/>
          </a:bodyPr>
          <a:lstStyle/>
          <a:p>
            <a:r>
              <a:rPr lang="en-US" sz="1200" dirty="0">
                <a:latin typeface="+mj-lt"/>
                <a:ea typeface="Calibri" panose="020F0502020204030204" pitchFamily="34" charset="0"/>
                <a:cs typeface="Times New Roman" panose="02020603050405020304" pitchFamily="18" charset="0"/>
              </a:rPr>
              <a:t>Abbreviation: PRIND = prolonged reversible ischemic neurologic deficit.</a:t>
            </a:r>
          </a:p>
          <a:p>
            <a:r>
              <a:rPr lang="en-US" sz="1200" dirty="0">
                <a:latin typeface="+mj-lt"/>
                <a:ea typeface="Calibri" panose="020F0502020204030204" pitchFamily="34" charset="0"/>
                <a:cs typeface="Times New Roman" panose="02020603050405020304" pitchFamily="18" charset="0"/>
              </a:rPr>
              <a:t>Each mentioned symptom or disease has to be assigned according to the indicated parameter-values (1–3 points). The sum</a:t>
            </a:r>
          </a:p>
          <a:p>
            <a:r>
              <a:rPr lang="en-US" sz="1200" dirty="0">
                <a:latin typeface="+mj-lt"/>
                <a:ea typeface="Calibri" panose="020F0502020204030204" pitchFamily="34" charset="0"/>
                <a:cs typeface="Times New Roman" panose="02020603050405020304" pitchFamily="18" charset="0"/>
              </a:rPr>
              <a:t>represents the individual comorbidity index.</a:t>
            </a:r>
          </a:p>
        </p:txBody>
      </p:sp>
    </p:spTree>
    <p:extLst>
      <p:ext uri="{BB962C8B-B14F-4D97-AF65-F5344CB8AC3E}">
        <p14:creationId xmlns:p14="http://schemas.microsoft.com/office/powerpoint/2010/main" val="2763120726"/>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Q2b.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a:bodyPr>
          <a:lstStyle/>
          <a:p>
            <a:pPr marL="0" indent="0">
              <a:buNone/>
            </a:pPr>
            <a:r>
              <a:rPr lang="en-US" dirty="0">
                <a:latin typeface="+mj-lt"/>
              </a:rPr>
              <a:t>Age is possibly not an independent risk factor for poor shunt </a:t>
            </a:r>
            <a:r>
              <a:rPr lang="en-US" dirty="0" smtClean="0">
                <a:latin typeface="+mj-lt"/>
              </a:rPr>
              <a:t>response. </a:t>
            </a:r>
            <a:r>
              <a:rPr lang="en-US" dirty="0">
                <a:latin typeface="+mj-lt"/>
              </a:rPr>
              <a:t>In patients with suspected iNPH, there is insufficient evidence to determine whether those with 3 or more major comorbidities are likely to respond less favorably to shunting than those with fewer </a:t>
            </a:r>
            <a:r>
              <a:rPr lang="en-US" dirty="0" smtClean="0">
                <a:latin typeface="+mj-lt"/>
              </a:rPr>
              <a:t>comorbidities.</a:t>
            </a:r>
            <a:endParaRPr lang="en-US"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35</a:t>
            </a:fld>
            <a:endParaRPr lang="en-US" dirty="0"/>
          </a:p>
        </p:txBody>
      </p:sp>
    </p:spTree>
    <p:extLst>
      <p:ext uri="{BB962C8B-B14F-4D97-AF65-F5344CB8AC3E}">
        <p14:creationId xmlns:p14="http://schemas.microsoft.com/office/powerpoint/2010/main" val="1657430572"/>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63759" y="3418030"/>
            <a:ext cx="1948811" cy="4527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663760" y="1951371"/>
            <a:ext cx="2053314" cy="3955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Q2c. Analysis of Evidence</a:t>
            </a:r>
            <a:br>
              <a:rPr lang="en-US" dirty="0" smtClean="0"/>
            </a:br>
            <a:r>
              <a:rPr lang="en-US" sz="4000" dirty="0">
                <a:solidFill>
                  <a:schemeClr val="bg2">
                    <a:lumMod val="50000"/>
                  </a:schemeClr>
                </a:solidFill>
              </a:rPr>
              <a:t>Tap </a:t>
            </a:r>
            <a:r>
              <a:rPr lang="en-US" sz="4000" dirty="0" smtClean="0">
                <a:solidFill>
                  <a:schemeClr val="bg2">
                    <a:lumMod val="50000"/>
                  </a:schemeClr>
                </a:solidFill>
              </a:rPr>
              <a:t>Test/External </a:t>
            </a:r>
            <a:r>
              <a:rPr lang="en-US" sz="4000" dirty="0">
                <a:solidFill>
                  <a:schemeClr val="bg2">
                    <a:lumMod val="50000"/>
                  </a:schemeClr>
                </a:solidFill>
              </a:rPr>
              <a:t>L</a:t>
            </a:r>
            <a:r>
              <a:rPr lang="en-US" sz="4000" dirty="0" smtClean="0">
                <a:solidFill>
                  <a:schemeClr val="bg2">
                    <a:lumMod val="50000"/>
                  </a:schemeClr>
                </a:solidFill>
              </a:rPr>
              <a:t>umbar Drainage</a:t>
            </a:r>
            <a:endParaRPr lang="en-US" sz="4000" dirty="0">
              <a:solidFill>
                <a:schemeClr val="bg2">
                  <a:lumMod val="50000"/>
                </a:schemeClr>
              </a:solidFill>
            </a:endParaRPr>
          </a:p>
        </p:txBody>
      </p:sp>
      <p:sp>
        <p:nvSpPr>
          <p:cNvPr id="3" name="Content Placeholder 2"/>
          <p:cNvSpPr>
            <a:spLocks noGrp="1"/>
          </p:cNvSpPr>
          <p:nvPr>
            <p:ph idx="1"/>
          </p:nvPr>
        </p:nvSpPr>
        <p:spPr>
          <a:xfrm>
            <a:off x="474521" y="1951371"/>
            <a:ext cx="8190891" cy="3822615"/>
          </a:xfrm>
        </p:spPr>
        <p:txBody>
          <a:bodyPr>
            <a:noAutofit/>
          </a:bodyPr>
          <a:lstStyle/>
          <a:p>
            <a:pPr>
              <a:buFont typeface="Wingdings" panose="05000000000000000000" pitchFamily="2" charset="2"/>
              <a:buChar char="§"/>
            </a:pPr>
            <a:r>
              <a:rPr lang="en-US" sz="2400" dirty="0" smtClean="0">
                <a:solidFill>
                  <a:schemeClr val="tx1"/>
                </a:solidFill>
                <a:latin typeface="+mj-lt"/>
              </a:rPr>
              <a:t>1 Class III study</a:t>
            </a:r>
            <a:r>
              <a:rPr lang="en-US" sz="2400" baseline="30000" dirty="0" smtClean="0">
                <a:solidFill>
                  <a:schemeClr val="tx1"/>
                </a:solidFill>
                <a:latin typeface="+mj-lt"/>
              </a:rPr>
              <a:t>23</a:t>
            </a:r>
          </a:p>
          <a:p>
            <a:pPr lvl="1">
              <a:buFont typeface="Wingdings" panose="05000000000000000000" pitchFamily="2" charset="2"/>
              <a:buChar char="§"/>
            </a:pPr>
            <a:r>
              <a:rPr lang="en-US" sz="2000" dirty="0" smtClean="0">
                <a:solidFill>
                  <a:schemeClr val="tx1"/>
                </a:solidFill>
                <a:latin typeface="+mj-lt"/>
              </a:rPr>
              <a:t>Improvement with ELD predicted shunt response</a:t>
            </a:r>
          </a:p>
          <a:p>
            <a:pPr lvl="1">
              <a:buFont typeface="Wingdings" panose="05000000000000000000" pitchFamily="2" charset="2"/>
              <a:buChar char="§"/>
            </a:pPr>
            <a:r>
              <a:rPr lang="en-US" sz="2000" dirty="0" smtClean="0">
                <a:solidFill>
                  <a:schemeClr val="tx1"/>
                </a:solidFill>
                <a:latin typeface="+mj-lt"/>
              </a:rPr>
              <a:t>16/19 who improved with ELD improved in measurement of gait with shunting</a:t>
            </a:r>
          </a:p>
          <a:p>
            <a:pPr>
              <a:buFont typeface="Wingdings" panose="05000000000000000000" pitchFamily="2" charset="2"/>
              <a:buChar char="§"/>
            </a:pPr>
            <a:r>
              <a:rPr lang="en-US" sz="2400" dirty="0" smtClean="0">
                <a:solidFill>
                  <a:schemeClr val="tx1"/>
                </a:solidFill>
                <a:latin typeface="+mj-lt"/>
              </a:rPr>
              <a:t>1 Class I study</a:t>
            </a:r>
            <a:r>
              <a:rPr lang="en-US" sz="2400" baseline="30000" dirty="0" smtClean="0">
                <a:solidFill>
                  <a:schemeClr val="tx1"/>
                </a:solidFill>
                <a:latin typeface="+mj-lt"/>
              </a:rPr>
              <a:t>17</a:t>
            </a:r>
          </a:p>
          <a:p>
            <a:pPr lvl="1">
              <a:buFont typeface="Wingdings" panose="05000000000000000000" pitchFamily="2" charset="2"/>
              <a:buChar char="§"/>
            </a:pPr>
            <a:r>
              <a:rPr lang="en-US" sz="2000" dirty="0" smtClean="0">
                <a:solidFill>
                  <a:schemeClr val="tx1"/>
                </a:solidFill>
                <a:latin typeface="+mj-lt"/>
              </a:rPr>
              <a:t>Found no correlation between results of tap tests (TTs) and outcome</a:t>
            </a:r>
          </a:p>
          <a:p>
            <a:pPr lvl="1">
              <a:buFont typeface="Wingdings" panose="05000000000000000000" pitchFamily="2" charset="2"/>
              <a:buChar char="§"/>
            </a:pPr>
            <a:r>
              <a:rPr lang="en-US" sz="2000" dirty="0" smtClean="0">
                <a:solidFill>
                  <a:schemeClr val="tx1"/>
                </a:solidFill>
                <a:latin typeface="+mj-lt"/>
              </a:rPr>
              <a:t>Population preselected </a:t>
            </a:r>
            <a:r>
              <a:rPr lang="en-US" sz="2000" dirty="0">
                <a:solidFill>
                  <a:schemeClr val="tx1"/>
                </a:solidFill>
                <a:latin typeface="+mj-lt"/>
              </a:rPr>
              <a:t>on the basis of clinical and imaging </a:t>
            </a:r>
            <a:r>
              <a:rPr lang="en-US" sz="2000" dirty="0" smtClean="0">
                <a:solidFill>
                  <a:schemeClr val="tx1"/>
                </a:solidFill>
                <a:latin typeface="+mj-lt"/>
              </a:rPr>
              <a:t>criteria; </a:t>
            </a:r>
            <a:r>
              <a:rPr lang="en-US" sz="2000" dirty="0">
                <a:solidFill>
                  <a:schemeClr val="tx1"/>
                </a:solidFill>
                <a:latin typeface="+mj-lt"/>
              </a:rPr>
              <a:t>positive predictive value of the TT was 88% but negative predictive value only 18%, resulting in an overall accuracy of 53%</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36</a:t>
            </a:fld>
            <a:endParaRPr lang="en-US" dirty="0"/>
          </a:p>
        </p:txBody>
      </p:sp>
    </p:spTree>
    <p:extLst>
      <p:ext uri="{BB962C8B-B14F-4D97-AF65-F5344CB8AC3E}">
        <p14:creationId xmlns:p14="http://schemas.microsoft.com/office/powerpoint/2010/main" val="2263019226"/>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Q2c.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lnSpcReduction="10000"/>
          </a:bodyPr>
          <a:lstStyle/>
          <a:p>
            <a:pPr marL="0" indent="0">
              <a:buNone/>
            </a:pPr>
            <a:r>
              <a:rPr lang="en-US" dirty="0">
                <a:latin typeface="+mj-lt"/>
              </a:rPr>
              <a:t>In patients with suspected iNPH, there is insufficient high-quality evidence to conclude that improvement in response to ELD predicts response to shunting. </a:t>
            </a:r>
            <a:endParaRPr lang="en-US" dirty="0" smtClean="0">
              <a:latin typeface="+mj-lt"/>
            </a:endParaRPr>
          </a:p>
          <a:p>
            <a:pPr marL="0" indent="0">
              <a:buNone/>
            </a:pPr>
            <a:endParaRPr lang="en-US" dirty="0" smtClean="0">
              <a:latin typeface="+mj-lt"/>
            </a:endParaRPr>
          </a:p>
          <a:p>
            <a:pPr marL="0" indent="0">
              <a:buNone/>
            </a:pPr>
            <a:r>
              <a:rPr lang="en-US" dirty="0" smtClean="0">
                <a:latin typeface="+mj-lt"/>
              </a:rPr>
              <a:t>Patients </a:t>
            </a:r>
            <a:r>
              <a:rPr lang="en-US" dirty="0">
                <a:latin typeface="+mj-lt"/>
              </a:rPr>
              <a:t>who improve after TTs may be more likely to respond to shunting, but negative TTs do not preclude a response to shunting.</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37</a:t>
            </a:fld>
            <a:endParaRPr lang="en-US" dirty="0"/>
          </a:p>
        </p:txBody>
      </p:sp>
    </p:spTree>
    <p:extLst>
      <p:ext uri="{BB962C8B-B14F-4D97-AF65-F5344CB8AC3E}">
        <p14:creationId xmlns:p14="http://schemas.microsoft.com/office/powerpoint/2010/main" val="652368288"/>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3760" y="1951371"/>
            <a:ext cx="2236194" cy="4768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91938" y="598782"/>
            <a:ext cx="8190893" cy="895170"/>
          </a:xfrm>
        </p:spPr>
        <p:txBody>
          <a:bodyPr>
            <a:normAutofit fontScale="90000"/>
          </a:bodyPr>
          <a:lstStyle/>
          <a:p>
            <a:r>
              <a:rPr lang="en-US" dirty="0" smtClean="0"/>
              <a:t>Q2d. Analysis of Evidence</a:t>
            </a:r>
            <a:br>
              <a:rPr lang="en-US" dirty="0" smtClean="0"/>
            </a:br>
            <a:r>
              <a:rPr lang="en-US" sz="4000" dirty="0" smtClean="0">
                <a:solidFill>
                  <a:schemeClr val="bg2">
                    <a:lumMod val="50000"/>
                  </a:schemeClr>
                </a:solidFill>
              </a:rPr>
              <a:t>CBF and </a:t>
            </a:r>
            <a:r>
              <a:rPr lang="en-US" sz="4000" dirty="0">
                <a:solidFill>
                  <a:schemeClr val="bg2">
                    <a:lumMod val="50000"/>
                  </a:schemeClr>
                </a:solidFill>
              </a:rPr>
              <a:t>A</a:t>
            </a:r>
            <a:r>
              <a:rPr lang="en-US" sz="4000" dirty="0" smtClean="0">
                <a:solidFill>
                  <a:schemeClr val="bg2">
                    <a:lumMod val="50000"/>
                  </a:schemeClr>
                </a:solidFill>
              </a:rPr>
              <a:t>cetazolamide </a:t>
            </a:r>
            <a:r>
              <a:rPr lang="en-US" sz="4000" dirty="0">
                <a:solidFill>
                  <a:schemeClr val="bg2">
                    <a:lumMod val="50000"/>
                  </a:schemeClr>
                </a:solidFill>
              </a:rPr>
              <a:t>R</a:t>
            </a:r>
            <a:r>
              <a:rPr lang="en-US" sz="4000" dirty="0" smtClean="0">
                <a:solidFill>
                  <a:schemeClr val="bg2">
                    <a:lumMod val="50000"/>
                  </a:schemeClr>
                </a:solidFill>
              </a:rPr>
              <a:t>eactivity</a:t>
            </a:r>
            <a:endParaRPr lang="en-US" sz="4000" dirty="0">
              <a:solidFill>
                <a:schemeClr val="bg2">
                  <a:lumMod val="50000"/>
                </a:schemeClr>
              </a:solidFill>
            </a:endParaRPr>
          </a:p>
        </p:txBody>
      </p:sp>
      <p:sp>
        <p:nvSpPr>
          <p:cNvPr id="3" name="Content Placeholder 2"/>
          <p:cNvSpPr>
            <a:spLocks noGrp="1"/>
          </p:cNvSpPr>
          <p:nvPr>
            <p:ph idx="1"/>
          </p:nvPr>
        </p:nvSpPr>
        <p:spPr>
          <a:xfrm>
            <a:off x="474520" y="1960786"/>
            <a:ext cx="7463342" cy="2764915"/>
          </a:xfrm>
        </p:spPr>
        <p:txBody>
          <a:bodyPr>
            <a:noAutofit/>
          </a:bodyPr>
          <a:lstStyle/>
          <a:p>
            <a:pPr>
              <a:buFont typeface="Wingdings" panose="05000000000000000000" pitchFamily="2" charset="2"/>
              <a:buChar char="§"/>
            </a:pPr>
            <a:r>
              <a:rPr lang="en-US" dirty="0" smtClean="0">
                <a:solidFill>
                  <a:schemeClr val="tx1"/>
                </a:solidFill>
                <a:latin typeface="+mj-lt"/>
              </a:rPr>
              <a:t>1 Class I study</a:t>
            </a:r>
            <a:r>
              <a:rPr lang="en-US" baseline="30000" dirty="0" smtClean="0">
                <a:solidFill>
                  <a:schemeClr val="tx1"/>
                </a:solidFill>
                <a:latin typeface="+mj-lt"/>
              </a:rPr>
              <a:t>24</a:t>
            </a:r>
          </a:p>
          <a:p>
            <a:pPr lvl="1">
              <a:buFont typeface="Wingdings" panose="05000000000000000000" pitchFamily="2" charset="2"/>
              <a:buChar char="§"/>
            </a:pPr>
            <a:r>
              <a:rPr lang="en-US" dirty="0">
                <a:solidFill>
                  <a:schemeClr val="tx1"/>
                </a:solidFill>
                <a:latin typeface="+mj-lt"/>
              </a:rPr>
              <a:t>SPECT cerebral blood flow (CBF) in responders was no different from CBF in controls or </a:t>
            </a:r>
            <a:r>
              <a:rPr lang="en-US" dirty="0" smtClean="0">
                <a:solidFill>
                  <a:schemeClr val="tx1"/>
                </a:solidFill>
                <a:latin typeface="+mj-lt"/>
              </a:rPr>
              <a:t>nonresponders</a:t>
            </a:r>
          </a:p>
          <a:p>
            <a:pPr lvl="1">
              <a:buFont typeface="Wingdings" panose="05000000000000000000" pitchFamily="2" charset="2"/>
              <a:buChar char="§"/>
            </a:pPr>
            <a:r>
              <a:rPr lang="en-US" dirty="0">
                <a:solidFill>
                  <a:schemeClr val="tx1"/>
                </a:solidFill>
                <a:latin typeface="+mj-lt"/>
              </a:rPr>
              <a:t>CBF reactivity to acetazolamide was significantly impaired in responders compared with </a:t>
            </a:r>
            <a:r>
              <a:rPr lang="en-US" dirty="0" smtClean="0">
                <a:solidFill>
                  <a:schemeClr val="tx1"/>
                </a:solidFill>
                <a:latin typeface="+mj-lt"/>
              </a:rPr>
              <a:t>controls and nonresponders</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38</a:t>
            </a:fld>
            <a:endParaRPr lang="en-US" dirty="0"/>
          </a:p>
        </p:txBody>
      </p:sp>
    </p:spTree>
    <p:extLst>
      <p:ext uri="{BB962C8B-B14F-4D97-AF65-F5344CB8AC3E}">
        <p14:creationId xmlns:p14="http://schemas.microsoft.com/office/powerpoint/2010/main" val="116892630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341976"/>
            <a:ext cx="8190893" cy="895170"/>
          </a:xfrm>
        </p:spPr>
        <p:txBody>
          <a:bodyPr>
            <a:normAutofit/>
          </a:bodyPr>
          <a:lstStyle/>
          <a:p>
            <a:r>
              <a:rPr lang="en-US" sz="4300" dirty="0" smtClean="0"/>
              <a:t>Guideline Authors</a:t>
            </a:r>
            <a:endParaRPr lang="en-US" sz="4300" dirty="0"/>
          </a:p>
        </p:txBody>
      </p:sp>
      <p:sp>
        <p:nvSpPr>
          <p:cNvPr id="3" name="Content Placeholder 2"/>
          <p:cNvSpPr>
            <a:spLocks noGrp="1"/>
          </p:cNvSpPr>
          <p:nvPr>
            <p:ph idx="1"/>
          </p:nvPr>
        </p:nvSpPr>
        <p:spPr>
          <a:xfrm>
            <a:off x="1667761" y="1764078"/>
            <a:ext cx="6561839" cy="2935359"/>
          </a:xfrm>
        </p:spPr>
        <p:txBody>
          <a:bodyPr>
            <a:normAutofit lnSpcReduction="10000"/>
          </a:bodyPr>
          <a:lstStyle/>
          <a:p>
            <a:pPr marL="0" indent="0">
              <a:buNone/>
            </a:pPr>
            <a:endParaRPr lang="en-US" sz="1800" dirty="0">
              <a:latin typeface="+mn-lt"/>
            </a:endParaRPr>
          </a:p>
          <a:p>
            <a:pPr>
              <a:buFont typeface="Wingdings" panose="05000000000000000000" pitchFamily="2" charset="2"/>
              <a:buChar char="§"/>
            </a:pPr>
            <a:r>
              <a:rPr lang="en-US" sz="2400" dirty="0" smtClean="0">
                <a:latin typeface="+mn-lt"/>
              </a:rPr>
              <a:t>John J. Halperin, MD, FAAN</a:t>
            </a:r>
            <a:endParaRPr lang="en-US" sz="2400" baseline="30000" dirty="0">
              <a:latin typeface="+mn-lt"/>
            </a:endParaRPr>
          </a:p>
          <a:p>
            <a:pPr>
              <a:buFont typeface="Wingdings" panose="05000000000000000000" pitchFamily="2" charset="2"/>
              <a:buChar char="§"/>
            </a:pPr>
            <a:r>
              <a:rPr lang="en-US" sz="2400" dirty="0" smtClean="0">
                <a:latin typeface="+mn-lt"/>
              </a:rPr>
              <a:t>Roger Kurlan, MD, FAAN</a:t>
            </a:r>
            <a:endParaRPr lang="en-US" sz="2400" baseline="30000" dirty="0">
              <a:latin typeface="+mn-lt"/>
            </a:endParaRPr>
          </a:p>
          <a:p>
            <a:pPr>
              <a:buFont typeface="Wingdings" panose="05000000000000000000" pitchFamily="2" charset="2"/>
              <a:buChar char="§"/>
            </a:pPr>
            <a:r>
              <a:rPr lang="en-US" sz="2400" dirty="0" smtClean="0">
                <a:latin typeface="+mn-lt"/>
              </a:rPr>
              <a:t>Jason M. Schwalb, MD</a:t>
            </a:r>
            <a:endParaRPr lang="en-US" sz="2400" baseline="30000" dirty="0">
              <a:latin typeface="+mn-lt"/>
            </a:endParaRPr>
          </a:p>
          <a:p>
            <a:pPr>
              <a:buFont typeface="Wingdings" panose="05000000000000000000" pitchFamily="2" charset="2"/>
              <a:buChar char="§"/>
            </a:pPr>
            <a:r>
              <a:rPr lang="en-US" sz="2400" dirty="0" smtClean="0">
                <a:latin typeface="+mn-lt"/>
              </a:rPr>
              <a:t>Michael D. Cusimano, MD, PhD, FRCSC</a:t>
            </a:r>
            <a:endParaRPr lang="en-US" sz="2400" baseline="30000" dirty="0">
              <a:latin typeface="+mn-lt"/>
            </a:endParaRPr>
          </a:p>
          <a:p>
            <a:pPr>
              <a:buFont typeface="Wingdings" panose="05000000000000000000" pitchFamily="2" charset="2"/>
              <a:buChar char="§"/>
            </a:pPr>
            <a:r>
              <a:rPr lang="en-US" sz="2400" dirty="0" smtClean="0">
                <a:latin typeface="+mn-lt"/>
              </a:rPr>
              <a:t>Gary </a:t>
            </a:r>
            <a:r>
              <a:rPr lang="en-US" sz="2400" dirty="0">
                <a:latin typeface="+mn-lt"/>
              </a:rPr>
              <a:t>Gronseth, MD, </a:t>
            </a:r>
            <a:r>
              <a:rPr lang="en-US" sz="2400" dirty="0" smtClean="0">
                <a:latin typeface="+mn-lt"/>
              </a:rPr>
              <a:t>FAAN</a:t>
            </a:r>
            <a:endParaRPr lang="en-US" sz="2400" baseline="30000" dirty="0">
              <a:latin typeface="+mn-lt"/>
            </a:endParaRPr>
          </a:p>
          <a:p>
            <a:pPr>
              <a:buFont typeface="Wingdings" panose="05000000000000000000" pitchFamily="2" charset="2"/>
              <a:buChar char="§"/>
            </a:pPr>
            <a:r>
              <a:rPr lang="en-US" sz="2400" dirty="0" smtClean="0">
                <a:latin typeface="+mn-lt"/>
              </a:rPr>
              <a:t>David Gloss, MD</a:t>
            </a:r>
            <a:endParaRPr lang="en-US" sz="2400" dirty="0">
              <a:latin typeface="+mn-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a:t>
            </a:fld>
            <a:endParaRPr lang="en-US" dirty="0"/>
          </a:p>
        </p:txBody>
      </p:sp>
    </p:spTree>
    <p:extLst>
      <p:ext uri="{BB962C8B-B14F-4D97-AF65-F5344CB8AC3E}">
        <p14:creationId xmlns:p14="http://schemas.microsoft.com/office/powerpoint/2010/main" val="3734611204"/>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Q2d.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a:bodyPr>
          <a:lstStyle/>
          <a:p>
            <a:pPr marL="0" indent="0">
              <a:buNone/>
            </a:pPr>
            <a:r>
              <a:rPr lang="en-US" dirty="0">
                <a:latin typeface="+mj-lt"/>
              </a:rPr>
              <a:t>In patients with suspected iNPH, those with impaired CBF reactivity to acetazolamide are possibly more likely to respond to shunting than those without impaired CBF reactivity to </a:t>
            </a:r>
            <a:r>
              <a:rPr lang="en-US" dirty="0" smtClean="0">
                <a:latin typeface="+mj-lt"/>
              </a:rPr>
              <a:t>acetazolamide.</a:t>
            </a:r>
            <a:endParaRPr lang="en-US"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39</a:t>
            </a:fld>
            <a:endParaRPr lang="en-US" dirty="0"/>
          </a:p>
        </p:txBody>
      </p:sp>
    </p:spTree>
    <p:extLst>
      <p:ext uri="{BB962C8B-B14F-4D97-AF65-F5344CB8AC3E}">
        <p14:creationId xmlns:p14="http://schemas.microsoft.com/office/powerpoint/2010/main" val="4001625996"/>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3759" y="1951371"/>
            <a:ext cx="2314572" cy="4952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Q2e. Analysis of Evidence</a:t>
            </a:r>
            <a:br>
              <a:rPr lang="en-US" dirty="0" smtClean="0"/>
            </a:br>
            <a:r>
              <a:rPr lang="en-US" sz="4000" dirty="0" smtClean="0">
                <a:solidFill>
                  <a:schemeClr val="bg2">
                    <a:lumMod val="50000"/>
                  </a:schemeClr>
                </a:solidFill>
              </a:rPr>
              <a:t>MRI </a:t>
            </a:r>
            <a:r>
              <a:rPr lang="en-US" sz="4000" dirty="0">
                <a:solidFill>
                  <a:schemeClr val="bg2">
                    <a:lumMod val="50000"/>
                  </a:schemeClr>
                </a:solidFill>
              </a:rPr>
              <a:t>A</a:t>
            </a:r>
            <a:r>
              <a:rPr lang="en-US" sz="4000" dirty="0" smtClean="0">
                <a:solidFill>
                  <a:schemeClr val="bg2">
                    <a:lumMod val="50000"/>
                  </a:schemeClr>
                </a:solidFill>
              </a:rPr>
              <a:t>queductal CSF Flow</a:t>
            </a:r>
            <a:endParaRPr lang="en-US" sz="4000" dirty="0">
              <a:solidFill>
                <a:schemeClr val="bg2">
                  <a:lumMod val="50000"/>
                </a:schemeClr>
              </a:solidFill>
            </a:endParaRPr>
          </a:p>
        </p:txBody>
      </p:sp>
      <p:sp>
        <p:nvSpPr>
          <p:cNvPr id="3" name="Content Placeholder 2"/>
          <p:cNvSpPr>
            <a:spLocks noGrp="1"/>
          </p:cNvSpPr>
          <p:nvPr>
            <p:ph idx="1"/>
          </p:nvPr>
        </p:nvSpPr>
        <p:spPr>
          <a:xfrm>
            <a:off x="467360" y="1951371"/>
            <a:ext cx="7651029" cy="3667885"/>
          </a:xfrm>
        </p:spPr>
        <p:txBody>
          <a:bodyPr>
            <a:noAutofit/>
          </a:bodyPr>
          <a:lstStyle/>
          <a:p>
            <a:pPr>
              <a:buFont typeface="Wingdings" panose="05000000000000000000" pitchFamily="2" charset="2"/>
              <a:buChar char="§"/>
            </a:pPr>
            <a:r>
              <a:rPr lang="en-US" dirty="0" smtClean="0">
                <a:solidFill>
                  <a:schemeClr val="tx1"/>
                </a:solidFill>
                <a:latin typeface="+mj-lt"/>
              </a:rPr>
              <a:t>1 Class II study</a:t>
            </a:r>
            <a:r>
              <a:rPr lang="en-US" baseline="30000" dirty="0" smtClean="0">
                <a:solidFill>
                  <a:schemeClr val="tx1"/>
                </a:solidFill>
                <a:latin typeface="+mj-lt"/>
              </a:rPr>
              <a:t>25</a:t>
            </a:r>
          </a:p>
          <a:p>
            <a:pPr lvl="1">
              <a:buFont typeface="Wingdings" panose="05000000000000000000" pitchFamily="2" charset="2"/>
              <a:buChar char="§"/>
            </a:pPr>
            <a:r>
              <a:rPr lang="en-US" dirty="0" smtClean="0">
                <a:solidFill>
                  <a:schemeClr val="tx1"/>
                </a:solidFill>
                <a:latin typeface="+mj-lt"/>
              </a:rPr>
              <a:t>Shunting followed by </a:t>
            </a:r>
          </a:p>
          <a:p>
            <a:pPr lvl="2">
              <a:buFont typeface="Wingdings" panose="05000000000000000000" pitchFamily="2" charset="2"/>
              <a:buChar char="§"/>
            </a:pPr>
            <a:r>
              <a:rPr lang="en-US" dirty="0">
                <a:solidFill>
                  <a:schemeClr val="tx1"/>
                </a:solidFill>
                <a:latin typeface="+mj-lt"/>
              </a:rPr>
              <a:t>I</a:t>
            </a:r>
            <a:r>
              <a:rPr lang="en-US" dirty="0" smtClean="0">
                <a:solidFill>
                  <a:schemeClr val="tx1"/>
                </a:solidFill>
                <a:latin typeface="+mj-lt"/>
              </a:rPr>
              <a:t>mproved gait (86%)</a:t>
            </a:r>
          </a:p>
          <a:p>
            <a:pPr lvl="2">
              <a:buFont typeface="Wingdings" panose="05000000000000000000" pitchFamily="2" charset="2"/>
              <a:buChar char="§"/>
            </a:pPr>
            <a:r>
              <a:rPr lang="en-US" dirty="0" smtClean="0">
                <a:solidFill>
                  <a:schemeClr val="tx1"/>
                </a:solidFill>
                <a:latin typeface="+mj-lt"/>
              </a:rPr>
              <a:t>Improved continence (69%)</a:t>
            </a:r>
          </a:p>
          <a:p>
            <a:pPr lvl="2">
              <a:buFont typeface="Wingdings" panose="05000000000000000000" pitchFamily="2" charset="2"/>
              <a:buChar char="§"/>
            </a:pPr>
            <a:r>
              <a:rPr lang="en-US" dirty="0" smtClean="0">
                <a:solidFill>
                  <a:schemeClr val="tx1"/>
                </a:solidFill>
                <a:latin typeface="+mj-lt"/>
              </a:rPr>
              <a:t>Improved cognitive function (44%)</a:t>
            </a:r>
          </a:p>
          <a:p>
            <a:pPr lvl="1">
              <a:buFont typeface="Wingdings" panose="05000000000000000000" pitchFamily="2" charset="2"/>
              <a:buChar char="§"/>
            </a:pPr>
            <a:r>
              <a:rPr lang="en-US" dirty="0" smtClean="0">
                <a:solidFill>
                  <a:schemeClr val="tx1"/>
                </a:solidFill>
                <a:latin typeface="+mj-lt"/>
              </a:rPr>
              <a:t>Elevated </a:t>
            </a:r>
            <a:r>
              <a:rPr lang="en-US" dirty="0">
                <a:solidFill>
                  <a:schemeClr val="tx1"/>
                </a:solidFill>
                <a:latin typeface="+mj-lt"/>
              </a:rPr>
              <a:t>aqueductal flow rate did not predict the response of any aspect of function, although all patients with rates &gt;33 mL/min did </a:t>
            </a:r>
            <a:r>
              <a:rPr lang="en-US" dirty="0" smtClean="0">
                <a:solidFill>
                  <a:schemeClr val="tx1"/>
                </a:solidFill>
                <a:latin typeface="+mj-lt"/>
              </a:rPr>
              <a:t>improve</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40</a:t>
            </a:fld>
            <a:endParaRPr lang="en-US" dirty="0"/>
          </a:p>
        </p:txBody>
      </p:sp>
    </p:spTree>
    <p:extLst>
      <p:ext uri="{BB962C8B-B14F-4D97-AF65-F5344CB8AC3E}">
        <p14:creationId xmlns:p14="http://schemas.microsoft.com/office/powerpoint/2010/main" val="3822948945"/>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360" y="1555237"/>
            <a:ext cx="2911566" cy="5076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341976"/>
            <a:ext cx="8190893" cy="895170"/>
          </a:xfrm>
        </p:spPr>
        <p:txBody>
          <a:bodyPr>
            <a:normAutofit fontScale="90000"/>
          </a:bodyPr>
          <a:lstStyle/>
          <a:p>
            <a:r>
              <a:rPr lang="en-US" dirty="0" smtClean="0"/>
              <a:t>Q2e. Analysis of Evidence</a:t>
            </a:r>
            <a:br>
              <a:rPr lang="en-US" dirty="0" smtClean="0"/>
            </a:br>
            <a:r>
              <a:rPr lang="en-US" sz="4000" dirty="0" smtClean="0">
                <a:solidFill>
                  <a:schemeClr val="bg2">
                    <a:lumMod val="50000"/>
                  </a:schemeClr>
                </a:solidFill>
              </a:rPr>
              <a:t>MRI </a:t>
            </a:r>
            <a:r>
              <a:rPr lang="en-US" sz="4000" dirty="0">
                <a:solidFill>
                  <a:schemeClr val="bg2">
                    <a:lumMod val="50000"/>
                  </a:schemeClr>
                </a:solidFill>
              </a:rPr>
              <a:t>A</a:t>
            </a:r>
            <a:r>
              <a:rPr lang="en-US" sz="4000" dirty="0" smtClean="0">
                <a:solidFill>
                  <a:schemeClr val="bg2">
                    <a:lumMod val="50000"/>
                  </a:schemeClr>
                </a:solidFill>
              </a:rPr>
              <a:t>queductal CSF </a:t>
            </a:r>
            <a:r>
              <a:rPr lang="en-US" sz="4000" dirty="0">
                <a:solidFill>
                  <a:schemeClr val="bg2">
                    <a:lumMod val="50000"/>
                  </a:schemeClr>
                </a:solidFill>
              </a:rPr>
              <a:t>F</a:t>
            </a:r>
            <a:r>
              <a:rPr lang="en-US" sz="4000" dirty="0" smtClean="0">
                <a:solidFill>
                  <a:schemeClr val="bg2">
                    <a:lumMod val="50000"/>
                  </a:schemeClr>
                </a:solidFill>
              </a:rPr>
              <a:t>low</a:t>
            </a:r>
            <a:endParaRPr lang="en-US" sz="4000" dirty="0">
              <a:solidFill>
                <a:schemeClr val="bg2">
                  <a:lumMod val="50000"/>
                </a:schemeClr>
              </a:solidFill>
            </a:endParaRPr>
          </a:p>
        </p:txBody>
      </p:sp>
      <p:sp>
        <p:nvSpPr>
          <p:cNvPr id="3" name="Content Placeholder 2"/>
          <p:cNvSpPr>
            <a:spLocks noGrp="1"/>
          </p:cNvSpPr>
          <p:nvPr>
            <p:ph idx="1"/>
          </p:nvPr>
        </p:nvSpPr>
        <p:spPr>
          <a:xfrm>
            <a:off x="269652" y="1592849"/>
            <a:ext cx="8651926" cy="3571299"/>
          </a:xfrm>
        </p:spPr>
        <p:txBody>
          <a:bodyPr>
            <a:noAutofit/>
          </a:bodyPr>
          <a:lstStyle/>
          <a:p>
            <a:pPr>
              <a:buFont typeface="Wingdings" panose="05000000000000000000" pitchFamily="2" charset="2"/>
              <a:buChar char="§"/>
            </a:pPr>
            <a:r>
              <a:rPr lang="en-US" dirty="0" smtClean="0">
                <a:solidFill>
                  <a:schemeClr val="tx1"/>
                </a:solidFill>
                <a:latin typeface="+mj-lt"/>
              </a:rPr>
              <a:t>3 Class III studies</a:t>
            </a:r>
            <a:r>
              <a:rPr lang="en-US" baseline="30000" dirty="0" smtClean="0">
                <a:solidFill>
                  <a:schemeClr val="tx1"/>
                </a:solidFill>
                <a:latin typeface="+mj-lt"/>
              </a:rPr>
              <a:t>26–28</a:t>
            </a:r>
          </a:p>
          <a:p>
            <a:pPr lvl="1">
              <a:buFont typeface="Wingdings" panose="05000000000000000000" pitchFamily="2" charset="2"/>
              <a:buChar char="§"/>
            </a:pPr>
            <a:r>
              <a:rPr lang="en-US" dirty="0" smtClean="0">
                <a:solidFill>
                  <a:schemeClr val="tx1"/>
                </a:solidFill>
                <a:latin typeface="+mj-lt"/>
              </a:rPr>
              <a:t>Study 1: Values greater than appx. 10 mm/s considered elevated</a:t>
            </a:r>
          </a:p>
          <a:p>
            <a:pPr lvl="2">
              <a:buFont typeface="Wingdings" panose="05000000000000000000" pitchFamily="2" charset="2"/>
              <a:buChar char="§"/>
            </a:pPr>
            <a:r>
              <a:rPr lang="en-US" dirty="0" smtClean="0">
                <a:solidFill>
                  <a:schemeClr val="tx1"/>
                </a:solidFill>
                <a:latin typeface="+mj-lt"/>
              </a:rPr>
              <a:t>28/29 improved with shunting (elevated velocities)</a:t>
            </a:r>
          </a:p>
          <a:p>
            <a:pPr lvl="2">
              <a:buFont typeface="Wingdings" panose="05000000000000000000" pitchFamily="2" charset="2"/>
              <a:buChar char="§"/>
            </a:pPr>
            <a:r>
              <a:rPr lang="en-US" dirty="0" smtClean="0">
                <a:solidFill>
                  <a:schemeClr val="tx1"/>
                </a:solidFill>
                <a:latin typeface="+mj-lt"/>
              </a:rPr>
              <a:t>3/4 improved with shunting (normal velocities)</a:t>
            </a:r>
            <a:endParaRPr lang="en-US" sz="1600" dirty="0">
              <a:solidFill>
                <a:schemeClr val="tx1"/>
              </a:solidFill>
              <a:latin typeface="+mj-lt"/>
            </a:endParaRPr>
          </a:p>
          <a:p>
            <a:pPr lvl="1">
              <a:buFont typeface="Wingdings" panose="05000000000000000000" pitchFamily="2" charset="2"/>
              <a:buChar char="§"/>
            </a:pPr>
            <a:r>
              <a:rPr lang="en-US" dirty="0" smtClean="0">
                <a:solidFill>
                  <a:schemeClr val="tx1"/>
                </a:solidFill>
                <a:latin typeface="+mj-lt"/>
              </a:rPr>
              <a:t>Study 2: </a:t>
            </a:r>
            <a:r>
              <a:rPr lang="en-US" dirty="0">
                <a:solidFill>
                  <a:schemeClr val="tx1"/>
                </a:solidFill>
                <a:latin typeface="+mj-lt"/>
              </a:rPr>
              <a:t>MRI sensitivity was 46</a:t>
            </a:r>
            <a:r>
              <a:rPr lang="en-US" dirty="0" smtClean="0">
                <a:solidFill>
                  <a:schemeClr val="tx1"/>
                </a:solidFill>
                <a:latin typeface="+mj-lt"/>
              </a:rPr>
              <a:t>%, </a:t>
            </a:r>
            <a:r>
              <a:rPr lang="en-US" dirty="0">
                <a:solidFill>
                  <a:schemeClr val="tx1"/>
                </a:solidFill>
                <a:latin typeface="+mj-lt"/>
              </a:rPr>
              <a:t>and specificity was 95% for </a:t>
            </a:r>
            <a:r>
              <a:rPr lang="en-US" dirty="0" smtClean="0">
                <a:solidFill>
                  <a:schemeClr val="tx1"/>
                </a:solidFill>
                <a:latin typeface="+mj-lt"/>
              </a:rPr>
              <a:t>iNPH</a:t>
            </a:r>
          </a:p>
          <a:p>
            <a:pPr lvl="1">
              <a:buFont typeface="Wingdings" panose="05000000000000000000" pitchFamily="2" charset="2"/>
              <a:buChar char="§"/>
            </a:pPr>
            <a:r>
              <a:rPr lang="en-US" dirty="0" smtClean="0">
                <a:solidFill>
                  <a:schemeClr val="tx1"/>
                </a:solidFill>
                <a:latin typeface="+mj-lt"/>
              </a:rPr>
              <a:t>Study 3: Stratified aqueductal CSF stroke volume (low, medium, and high)</a:t>
            </a:r>
          </a:p>
          <a:p>
            <a:pPr lvl="2">
              <a:buFont typeface="Wingdings" panose="05000000000000000000" pitchFamily="2" charset="2"/>
              <a:buChar char="§"/>
            </a:pPr>
            <a:r>
              <a:rPr lang="en-US" dirty="0" smtClean="0">
                <a:solidFill>
                  <a:schemeClr val="tx1"/>
                </a:solidFill>
                <a:latin typeface="+mj-lt"/>
              </a:rPr>
              <a:t>No relationship between this measure and shunt response</a:t>
            </a:r>
            <a:endParaRPr lang="en-US" dirty="0">
              <a:solidFill>
                <a:schemeClr val="tx1"/>
              </a:solidFill>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41</a:t>
            </a:fld>
            <a:endParaRPr lang="en-US" dirty="0"/>
          </a:p>
        </p:txBody>
      </p:sp>
    </p:spTree>
    <p:extLst>
      <p:ext uri="{BB962C8B-B14F-4D97-AF65-F5344CB8AC3E}">
        <p14:creationId xmlns:p14="http://schemas.microsoft.com/office/powerpoint/2010/main" val="1178197800"/>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495908" y="1447840"/>
            <a:ext cx="8452783" cy="4167267"/>
          </a:xfrm>
          <a:prstGeom prst="bevel">
            <a:avLst/>
          </a:prstGeom>
          <a:ln>
            <a:solidFill>
              <a:srgbClr val="006D47">
                <a:alpha val="34902"/>
              </a:srgb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934488" y="434937"/>
            <a:ext cx="8190893" cy="895170"/>
          </a:xfrm>
        </p:spPr>
        <p:txBody>
          <a:bodyPr>
            <a:normAutofit/>
          </a:bodyPr>
          <a:lstStyle/>
          <a:p>
            <a:r>
              <a:rPr lang="en-US" sz="4400" dirty="0" smtClean="0"/>
              <a:t>Q2e. </a:t>
            </a:r>
            <a:r>
              <a:rPr lang="en-US" sz="4300" dirty="0" smtClean="0"/>
              <a:t>Conclusions</a:t>
            </a:r>
            <a:endParaRPr lang="en-US" sz="4300" dirty="0"/>
          </a:p>
        </p:txBody>
      </p:sp>
      <p:sp>
        <p:nvSpPr>
          <p:cNvPr id="3" name="Content Placeholder 2"/>
          <p:cNvSpPr>
            <a:spLocks noGrp="1"/>
          </p:cNvSpPr>
          <p:nvPr>
            <p:ph idx="1"/>
          </p:nvPr>
        </p:nvSpPr>
        <p:spPr>
          <a:xfrm>
            <a:off x="1099591" y="2020469"/>
            <a:ext cx="7289808" cy="3101947"/>
          </a:xfrm>
        </p:spPr>
        <p:txBody>
          <a:bodyPr>
            <a:normAutofit/>
          </a:bodyPr>
          <a:lstStyle/>
          <a:p>
            <a:pPr marL="0" indent="0">
              <a:buNone/>
            </a:pPr>
            <a:r>
              <a:rPr lang="en-US" dirty="0">
                <a:latin typeface="+mj-lt"/>
              </a:rPr>
              <a:t>Patients with suspected iNPH who have high-velocity aqueductal flow on MRI scan and an abnormal </a:t>
            </a:r>
            <a:r>
              <a:rPr lang="en-US" dirty="0" smtClean="0">
                <a:latin typeface="+mj-lt"/>
              </a:rPr>
              <a:t>CSF infusion test (CSF-IT) </a:t>
            </a:r>
            <a:r>
              <a:rPr lang="en-US" dirty="0">
                <a:latin typeface="+mj-lt"/>
              </a:rPr>
              <a:t>are possibly more likely to respond to </a:t>
            </a:r>
            <a:r>
              <a:rPr lang="en-US" dirty="0" smtClean="0">
                <a:latin typeface="+mj-lt"/>
              </a:rPr>
              <a:t>shunting.</a:t>
            </a:r>
            <a:endParaRPr lang="en-US"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42</a:t>
            </a:fld>
            <a:endParaRPr lang="en-US" dirty="0"/>
          </a:p>
        </p:txBody>
      </p:sp>
    </p:spTree>
    <p:extLst>
      <p:ext uri="{BB962C8B-B14F-4D97-AF65-F5344CB8AC3E}">
        <p14:creationId xmlns:p14="http://schemas.microsoft.com/office/powerpoint/2010/main" val="3091717169"/>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434937"/>
            <a:ext cx="8190893" cy="895170"/>
          </a:xfrm>
        </p:spPr>
        <p:txBody>
          <a:bodyPr>
            <a:normAutofit/>
          </a:bodyPr>
          <a:lstStyle/>
          <a:p>
            <a:r>
              <a:rPr lang="en-US" sz="4400" dirty="0" smtClean="0"/>
              <a:t>Q2. Other C</a:t>
            </a:r>
            <a:r>
              <a:rPr lang="en-US" sz="4300" dirty="0" smtClean="0"/>
              <a:t>onclusions</a:t>
            </a:r>
            <a:endParaRPr lang="en-US" sz="4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723224"/>
              </p:ext>
            </p:extLst>
          </p:nvPr>
        </p:nvGraphicFramePr>
        <p:xfrm>
          <a:off x="934488" y="1451729"/>
          <a:ext cx="7454911" cy="367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43</a:t>
            </a:fld>
            <a:endParaRPr lang="en-US" dirty="0"/>
          </a:p>
        </p:txBody>
      </p:sp>
    </p:spTree>
    <p:extLst>
      <p:ext uri="{BB962C8B-B14F-4D97-AF65-F5344CB8AC3E}">
        <p14:creationId xmlns:p14="http://schemas.microsoft.com/office/powerpoint/2010/main" val="2423517245"/>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10" y="789561"/>
            <a:ext cx="8190893" cy="895170"/>
          </a:xfrm>
        </p:spPr>
        <p:txBody>
          <a:bodyPr/>
          <a:lstStyle/>
          <a:p>
            <a:r>
              <a:rPr lang="en-US" dirty="0"/>
              <a:t>Clinical Context</a:t>
            </a:r>
          </a:p>
        </p:txBody>
      </p:sp>
      <p:sp>
        <p:nvSpPr>
          <p:cNvPr id="3" name="Content Placeholder 2"/>
          <p:cNvSpPr>
            <a:spLocks noGrp="1"/>
          </p:cNvSpPr>
          <p:nvPr>
            <p:ph idx="1"/>
          </p:nvPr>
        </p:nvSpPr>
        <p:spPr>
          <a:xfrm>
            <a:off x="495910" y="2041584"/>
            <a:ext cx="8190891" cy="2283282"/>
          </a:xfrm>
        </p:spPr>
        <p:txBody>
          <a:bodyPr/>
          <a:lstStyle/>
          <a:p>
            <a:r>
              <a:rPr lang="en-US" dirty="0" smtClean="0">
                <a:latin typeface="+mj-lt"/>
              </a:rPr>
              <a:t>None of the studies cited in the therapeutic section provided high-level evidence of shunt efficacy</a:t>
            </a:r>
          </a:p>
          <a:p>
            <a:r>
              <a:rPr lang="en-US" dirty="0" smtClean="0">
                <a:latin typeface="+mj-lt"/>
              </a:rPr>
              <a:t>However, in other studies, more than 80% of patients shunted on the basis of results from TTs,</a:t>
            </a:r>
            <a:r>
              <a:rPr lang="en-US" baseline="30000" dirty="0" smtClean="0">
                <a:latin typeface="+mj-lt"/>
              </a:rPr>
              <a:t>31</a:t>
            </a:r>
            <a:r>
              <a:rPr lang="en-US" dirty="0" smtClean="0">
                <a:latin typeface="+mj-lt"/>
              </a:rPr>
              <a:t> ELD,</a:t>
            </a:r>
            <a:r>
              <a:rPr lang="en-US" baseline="30000" dirty="0" smtClean="0">
                <a:latin typeface="+mj-lt"/>
              </a:rPr>
              <a:t>23</a:t>
            </a:r>
            <a:r>
              <a:rPr lang="en-US" dirty="0" smtClean="0">
                <a:latin typeface="+mj-lt"/>
              </a:rPr>
              <a:t> and CSF-ITs</a:t>
            </a:r>
            <a:r>
              <a:rPr lang="en-US" baseline="30000" dirty="0" smtClean="0">
                <a:latin typeface="+mj-lt"/>
              </a:rPr>
              <a:t>18,19</a:t>
            </a:r>
            <a:r>
              <a:rPr lang="en-US" dirty="0" smtClean="0">
                <a:latin typeface="+mj-lt"/>
              </a:rPr>
              <a:t> improved</a:t>
            </a:r>
            <a:endParaRPr lang="en-US"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44</a:t>
            </a:fld>
            <a:endParaRPr lang="en-US" dirty="0"/>
          </a:p>
        </p:txBody>
      </p:sp>
    </p:spTree>
    <p:extLst>
      <p:ext uri="{BB962C8B-B14F-4D97-AF65-F5344CB8AC3E}">
        <p14:creationId xmlns:p14="http://schemas.microsoft.com/office/powerpoint/2010/main" val="675236646"/>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Context</a:t>
            </a:r>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45</a:t>
            </a:fld>
            <a:endParaRPr lang="en-US" dirty="0"/>
          </a:p>
        </p:txBody>
      </p:sp>
      <p:sp>
        <p:nvSpPr>
          <p:cNvPr id="6" name="Rectangle 5"/>
          <p:cNvSpPr/>
          <p:nvPr/>
        </p:nvSpPr>
        <p:spPr>
          <a:xfrm>
            <a:off x="1187279" y="5451558"/>
            <a:ext cx="7054678" cy="409023"/>
          </a:xfrm>
          <a:prstGeom prst="rect">
            <a:avLst/>
          </a:prstGeom>
        </p:spPr>
        <p:txBody>
          <a:bodyPr wrap="square">
            <a:spAutoFit/>
          </a:bodyPr>
          <a:lstStyle/>
          <a:p>
            <a:pPr>
              <a:lnSpc>
                <a:spcPct val="200000"/>
              </a:lnSpc>
            </a:pPr>
            <a:r>
              <a:rPr lang="en-US" sz="1200" b="1" dirty="0">
                <a:latin typeface="+mj-lt"/>
                <a:ea typeface="Calibri" panose="020F0502020204030204" pitchFamily="34" charset="0"/>
                <a:cs typeface="Times New Roman" panose="02020603050405020304" pitchFamily="18" charset="0"/>
              </a:rPr>
              <a:t>Figure 1. Percentage of patients improving with shunting in each of the 10 described studies</a:t>
            </a:r>
            <a:endParaRPr lang="en-US" sz="1100" dirty="0">
              <a:effectLst/>
              <a:latin typeface="+mj-lt"/>
              <a:ea typeface="Calibri" panose="020F0502020204030204" pitchFamily="34" charset="0"/>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2100848066"/>
              </p:ext>
            </p:extLst>
          </p:nvPr>
        </p:nvGraphicFramePr>
        <p:xfrm>
          <a:off x="609601" y="1338875"/>
          <a:ext cx="7632356" cy="4112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957557"/>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10" y="789561"/>
            <a:ext cx="8190893" cy="895170"/>
          </a:xfrm>
        </p:spPr>
        <p:txBody>
          <a:bodyPr/>
          <a:lstStyle/>
          <a:p>
            <a:r>
              <a:rPr lang="en-US" dirty="0"/>
              <a:t>Clinical Context</a:t>
            </a:r>
          </a:p>
        </p:txBody>
      </p:sp>
      <p:sp>
        <p:nvSpPr>
          <p:cNvPr id="3" name="Content Placeholder 2"/>
          <p:cNvSpPr>
            <a:spLocks noGrp="1"/>
          </p:cNvSpPr>
          <p:nvPr>
            <p:ph idx="1"/>
          </p:nvPr>
        </p:nvSpPr>
        <p:spPr>
          <a:xfrm>
            <a:off x="495910" y="2041583"/>
            <a:ext cx="8190891" cy="3321249"/>
          </a:xfrm>
        </p:spPr>
        <p:txBody>
          <a:bodyPr>
            <a:normAutofit/>
          </a:bodyPr>
          <a:lstStyle/>
          <a:p>
            <a:r>
              <a:rPr lang="en-US" dirty="0" smtClean="0">
                <a:latin typeface="+mj-lt"/>
              </a:rPr>
              <a:t>Shunting is associated with significant cost and potential morbidity and mortality</a:t>
            </a:r>
          </a:p>
          <a:p>
            <a:r>
              <a:rPr lang="en-US" dirty="0" smtClean="0">
                <a:latin typeface="+mj-lt"/>
              </a:rPr>
              <a:t>In addition to the costs of hospitalization and surgery, patients with implanted shunts are at risk of shunt failure, ventriculitis, and shunt infections</a:t>
            </a:r>
          </a:p>
          <a:p>
            <a:r>
              <a:rPr lang="en-US" dirty="0" smtClean="0">
                <a:latin typeface="+mj-lt"/>
              </a:rPr>
              <a:t>Prolonged lumbar drainage is associated with a risk of meningitis and death</a:t>
            </a:r>
            <a:r>
              <a:rPr lang="en-US" baseline="30000" dirty="0" smtClean="0">
                <a:latin typeface="+mj-lt"/>
              </a:rPr>
              <a:t>39,40</a:t>
            </a:r>
            <a:endParaRPr lang="en-US" baseline="30000" dirty="0">
              <a:latin typeface="+mj-lt"/>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46</a:t>
            </a:fld>
            <a:endParaRPr lang="en-US" dirty="0"/>
          </a:p>
        </p:txBody>
      </p:sp>
    </p:spTree>
    <p:extLst>
      <p:ext uri="{BB962C8B-B14F-4D97-AF65-F5344CB8AC3E}">
        <p14:creationId xmlns:p14="http://schemas.microsoft.com/office/powerpoint/2010/main" val="2673933564"/>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434937"/>
            <a:ext cx="8190893" cy="895170"/>
          </a:xfrm>
        </p:spPr>
        <p:txBody>
          <a:bodyPr/>
          <a:lstStyle/>
          <a:p>
            <a:r>
              <a:rPr lang="en-US" dirty="0" smtClean="0"/>
              <a:t>Practice Recommendations</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47</a:t>
            </a:fld>
            <a:endParaRPr lang="en-US" dirty="0"/>
          </a:p>
        </p:txBody>
      </p:sp>
      <p:graphicFrame>
        <p:nvGraphicFramePr>
          <p:cNvPr id="5" name="Diagram 4"/>
          <p:cNvGraphicFramePr/>
          <p:nvPr>
            <p:extLst>
              <p:ext uri="{D42A27DB-BD31-4B8C-83A1-F6EECF244321}">
                <p14:modId xmlns:p14="http://schemas.microsoft.com/office/powerpoint/2010/main" val="2864562230"/>
              </p:ext>
            </p:extLst>
          </p:nvPr>
        </p:nvGraphicFramePr>
        <p:xfrm>
          <a:off x="377072" y="1534953"/>
          <a:ext cx="7610573" cy="3993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703245"/>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434937"/>
            <a:ext cx="8190893" cy="895170"/>
          </a:xfrm>
        </p:spPr>
        <p:txBody>
          <a:bodyPr/>
          <a:lstStyle/>
          <a:p>
            <a:r>
              <a:rPr lang="en-US" dirty="0" smtClean="0"/>
              <a:t>Practice Recommendations</a:t>
            </a:r>
            <a:endParaRPr lang="en-US" dirty="0"/>
          </a:p>
        </p:txBody>
      </p:sp>
      <p:sp>
        <p:nvSpPr>
          <p:cNvPr id="3" name="Content Placeholder 2"/>
          <p:cNvSpPr>
            <a:spLocks noGrp="1"/>
          </p:cNvSpPr>
          <p:nvPr>
            <p:ph idx="1"/>
          </p:nvPr>
        </p:nvSpPr>
        <p:spPr>
          <a:xfrm>
            <a:off x="340367" y="1399031"/>
            <a:ext cx="8190891" cy="4264885"/>
          </a:xfrm>
        </p:spPr>
        <p:txBody>
          <a:bodyPr>
            <a:normAutofit/>
          </a:bodyPr>
          <a:lstStyle/>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48</a:t>
            </a:fld>
            <a:endParaRPr lang="en-US" dirty="0"/>
          </a:p>
        </p:txBody>
      </p:sp>
      <p:graphicFrame>
        <p:nvGraphicFramePr>
          <p:cNvPr id="5" name="Diagram 4"/>
          <p:cNvGraphicFramePr/>
          <p:nvPr>
            <p:extLst>
              <p:ext uri="{D42A27DB-BD31-4B8C-83A1-F6EECF244321}">
                <p14:modId xmlns:p14="http://schemas.microsoft.com/office/powerpoint/2010/main" val="1859421489"/>
              </p:ext>
            </p:extLst>
          </p:nvPr>
        </p:nvGraphicFramePr>
        <p:xfrm>
          <a:off x="0" y="1534952"/>
          <a:ext cx="8154186" cy="3993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25413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359922"/>
            <a:ext cx="8190893" cy="895170"/>
          </a:xfrm>
        </p:spPr>
        <p:txBody>
          <a:bodyPr>
            <a:normAutofit/>
          </a:bodyPr>
          <a:lstStyle/>
          <a:p>
            <a:r>
              <a:rPr lang="en-US" sz="4300" dirty="0" smtClean="0"/>
              <a:t>Sharing This </a:t>
            </a:r>
            <a:r>
              <a:rPr lang="en-US" sz="4300" dirty="0"/>
              <a:t>I</a:t>
            </a:r>
            <a:r>
              <a:rPr lang="en-US" sz="4300" dirty="0" smtClean="0"/>
              <a:t>nformation</a:t>
            </a:r>
            <a:endParaRPr lang="en-US" sz="4300" dirty="0"/>
          </a:p>
        </p:txBody>
      </p:sp>
      <p:sp>
        <p:nvSpPr>
          <p:cNvPr id="3" name="Content Placeholder 2"/>
          <p:cNvSpPr>
            <a:spLocks noGrp="1"/>
          </p:cNvSpPr>
          <p:nvPr>
            <p:ph idx="1"/>
          </p:nvPr>
        </p:nvSpPr>
        <p:spPr>
          <a:xfrm>
            <a:off x="495908" y="2090152"/>
            <a:ext cx="8190893" cy="2805343"/>
          </a:xfrm>
        </p:spPr>
        <p:txBody>
          <a:bodyPr>
            <a:normAutofit fontScale="92500" lnSpcReduction="10000"/>
          </a:bodyPr>
          <a:lstStyle/>
          <a:p>
            <a:pPr marL="0" indent="0">
              <a:buNone/>
            </a:pPr>
            <a:r>
              <a:rPr lang="en-US" dirty="0">
                <a:latin typeface="+mn-lt"/>
              </a:rPr>
              <a:t>The American Academy of </a:t>
            </a:r>
            <a:r>
              <a:rPr lang="en-US" dirty="0" smtClean="0">
                <a:latin typeface="+mn-lt"/>
              </a:rPr>
              <a:t>Neurology (AAN) </a:t>
            </a:r>
            <a:r>
              <a:rPr lang="en-US" dirty="0">
                <a:latin typeface="+mn-lt"/>
              </a:rPr>
              <a:t>develops these presentation slides as educational tools for neurologists and other health care practitioners. You may download and retain a single copy for your personal use. </a:t>
            </a:r>
            <a:endParaRPr lang="en-US" dirty="0" smtClean="0">
              <a:latin typeface="+mn-lt"/>
            </a:endParaRPr>
          </a:p>
          <a:p>
            <a:endParaRPr lang="en-US" dirty="0">
              <a:latin typeface="+mn-lt"/>
            </a:endParaRPr>
          </a:p>
          <a:p>
            <a:pPr marL="0" indent="0">
              <a:buNone/>
            </a:pPr>
            <a:r>
              <a:rPr lang="en-US" dirty="0" smtClean="0">
                <a:latin typeface="+mn-lt"/>
              </a:rPr>
              <a:t>Please </a:t>
            </a:r>
            <a:r>
              <a:rPr lang="en-US" dirty="0">
                <a:latin typeface="+mn-lt"/>
              </a:rPr>
              <a:t>contact </a:t>
            </a:r>
            <a:r>
              <a:rPr lang="en-US" u="sng" dirty="0">
                <a:latin typeface="+mn-lt"/>
                <a:hlinkClick r:id="rId2"/>
              </a:rPr>
              <a:t>guidelines@aan.com</a:t>
            </a:r>
            <a:r>
              <a:rPr lang="en-US" dirty="0">
                <a:latin typeface="+mn-lt"/>
              </a:rPr>
              <a:t> to learn about options for sharing this content beyond your personal use.</a:t>
            </a:r>
          </a:p>
          <a:p>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a:t>
            </a:fld>
            <a:endParaRPr lang="en-US" dirty="0"/>
          </a:p>
        </p:txBody>
      </p:sp>
    </p:spTree>
    <p:extLst>
      <p:ext uri="{BB962C8B-B14F-4D97-AF65-F5344CB8AC3E}">
        <p14:creationId xmlns:p14="http://schemas.microsoft.com/office/powerpoint/2010/main" val="2947993802"/>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Recommendations for Future Research</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3746309"/>
              </p:ext>
            </p:extLst>
          </p:nvPr>
        </p:nvGraphicFramePr>
        <p:xfrm>
          <a:off x="495908" y="1399032"/>
          <a:ext cx="8190891" cy="426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49</a:t>
            </a:fld>
            <a:endParaRPr lang="en-US" dirty="0"/>
          </a:p>
        </p:txBody>
      </p:sp>
    </p:spTree>
    <p:extLst>
      <p:ext uri="{BB962C8B-B14F-4D97-AF65-F5344CB8AC3E}">
        <p14:creationId xmlns:p14="http://schemas.microsoft.com/office/powerpoint/2010/main" val="1096185485"/>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465801"/>
            <a:ext cx="8190893" cy="895170"/>
          </a:xfrm>
        </p:spPr>
        <p:txBody>
          <a:bodyPr/>
          <a:lstStyle/>
          <a:p>
            <a:r>
              <a:rPr lang="en-US" dirty="0" smtClean="0"/>
              <a:t>References</a:t>
            </a:r>
            <a:endParaRPr lang="en-US" dirty="0"/>
          </a:p>
        </p:txBody>
      </p:sp>
      <p:sp>
        <p:nvSpPr>
          <p:cNvPr id="3" name="Content Placeholder 2"/>
          <p:cNvSpPr>
            <a:spLocks noGrp="1"/>
          </p:cNvSpPr>
          <p:nvPr>
            <p:ph idx="1"/>
          </p:nvPr>
        </p:nvSpPr>
        <p:spPr>
          <a:xfrm>
            <a:off x="857858" y="1634836"/>
            <a:ext cx="8190891" cy="4029081"/>
          </a:xfrm>
        </p:spPr>
        <p:txBody>
          <a:bodyPr/>
          <a:lstStyle/>
          <a:p>
            <a:pPr marL="0" indent="0">
              <a:buNone/>
              <a:defRPr/>
            </a:pPr>
            <a:endParaRPr lang="en-US" dirty="0" smtClean="0">
              <a:latin typeface="+mj-lt"/>
            </a:endParaRPr>
          </a:p>
          <a:p>
            <a:pPr marL="0" indent="0">
              <a:buNone/>
              <a:defRPr/>
            </a:pPr>
            <a:r>
              <a:rPr lang="en-US" dirty="0" smtClean="0">
                <a:latin typeface="+mj-lt"/>
              </a:rPr>
              <a:t>References cited here can be found in the summary article and e-references to the summary article (an online data supplement to the summary article). To </a:t>
            </a:r>
            <a:r>
              <a:rPr lang="en-US" dirty="0">
                <a:latin typeface="+mj-lt"/>
              </a:rPr>
              <a:t>locate </a:t>
            </a:r>
            <a:r>
              <a:rPr lang="en-US" dirty="0" smtClean="0">
                <a:latin typeface="+mj-lt"/>
              </a:rPr>
              <a:t>these materials, please visit </a:t>
            </a:r>
            <a:r>
              <a:rPr lang="en-US" dirty="0" smtClean="0">
                <a:latin typeface="+mj-lt"/>
                <a:hlinkClick r:id="rId2"/>
              </a:rPr>
              <a:t>AAN.com/guidelines</a:t>
            </a:r>
            <a:r>
              <a:rPr lang="en-US" dirty="0" smtClean="0">
                <a:latin typeface="+mj-lt"/>
              </a:rPr>
              <a:t>.</a:t>
            </a:r>
            <a:endParaRPr lang="en-US" dirty="0">
              <a:latin typeface="+mj-lt"/>
            </a:endParaRPr>
          </a:p>
          <a:p>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50</a:t>
            </a:fld>
            <a:endParaRPr lang="en-US" dirty="0"/>
          </a:p>
        </p:txBody>
      </p:sp>
    </p:spTree>
    <p:extLst>
      <p:ext uri="{BB962C8B-B14F-4D97-AF65-F5344CB8AC3E}">
        <p14:creationId xmlns:p14="http://schemas.microsoft.com/office/powerpoint/2010/main" val="3164871469"/>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9" y="658450"/>
            <a:ext cx="7314162" cy="1149927"/>
          </a:xfrm>
        </p:spPr>
        <p:txBody>
          <a:bodyPr>
            <a:normAutofit fontScale="90000"/>
          </a:bodyPr>
          <a:lstStyle/>
          <a:p>
            <a:r>
              <a:rPr lang="en-US" dirty="0" smtClean="0"/>
              <a:t>Access Guideline and Summary </a:t>
            </a:r>
            <a:r>
              <a:rPr lang="en-US" dirty="0"/>
              <a:t>T</a:t>
            </a:r>
            <a:r>
              <a:rPr lang="en-US" dirty="0" smtClean="0"/>
              <a:t>ools</a:t>
            </a:r>
            <a:endParaRPr lang="en-US" dirty="0"/>
          </a:p>
        </p:txBody>
      </p:sp>
      <p:sp>
        <p:nvSpPr>
          <p:cNvPr id="3" name="Content Placeholder 2"/>
          <p:cNvSpPr>
            <a:spLocks noGrp="1"/>
          </p:cNvSpPr>
          <p:nvPr>
            <p:ph idx="1"/>
          </p:nvPr>
        </p:nvSpPr>
        <p:spPr>
          <a:xfrm>
            <a:off x="619733" y="1996981"/>
            <a:ext cx="8190891" cy="3698639"/>
          </a:xfrm>
        </p:spPr>
        <p:txBody>
          <a:bodyPr/>
          <a:lstStyle/>
          <a:p>
            <a:pPr>
              <a:buFont typeface="Arial" panose="020B0604020202020204" pitchFamily="34" charset="0"/>
              <a:buChar char="•"/>
              <a:defRPr/>
            </a:pPr>
            <a:r>
              <a:rPr lang="en-US" dirty="0" smtClean="0">
                <a:latin typeface="+mj-lt"/>
              </a:rPr>
              <a:t>To </a:t>
            </a:r>
            <a:r>
              <a:rPr lang="en-US" dirty="0">
                <a:latin typeface="+mj-lt"/>
              </a:rPr>
              <a:t>access the complete </a:t>
            </a:r>
            <a:r>
              <a:rPr lang="en-US" dirty="0" smtClean="0">
                <a:latin typeface="+mj-lt"/>
              </a:rPr>
              <a:t>guideline and </a:t>
            </a:r>
            <a:r>
              <a:rPr lang="en-US" dirty="0">
                <a:latin typeface="+mj-lt"/>
              </a:rPr>
              <a:t>related </a:t>
            </a:r>
            <a:r>
              <a:rPr lang="en-US" dirty="0" smtClean="0">
                <a:latin typeface="+mj-lt"/>
              </a:rPr>
              <a:t>summary </a:t>
            </a:r>
            <a:r>
              <a:rPr lang="en-US" dirty="0">
                <a:latin typeface="+mj-lt"/>
              </a:rPr>
              <a:t>tools, </a:t>
            </a:r>
            <a:r>
              <a:rPr lang="en-US" dirty="0" smtClean="0">
                <a:latin typeface="+mj-lt"/>
              </a:rPr>
              <a:t>visit </a:t>
            </a:r>
            <a:r>
              <a:rPr lang="en-US" dirty="0" smtClean="0">
                <a:latin typeface="+mj-lt"/>
                <a:hlinkClick r:id="rId2"/>
              </a:rPr>
              <a:t>AAN.com/guidelines</a:t>
            </a:r>
            <a:r>
              <a:rPr lang="en-US" dirty="0" smtClean="0">
                <a:latin typeface="+mj-lt"/>
              </a:rPr>
              <a:t>.</a:t>
            </a:r>
          </a:p>
          <a:p>
            <a:pPr lvl="1">
              <a:buFont typeface="Arial" panose="020B0604020202020204" pitchFamily="34" charset="0"/>
              <a:buChar char="•"/>
              <a:defRPr/>
            </a:pPr>
            <a:r>
              <a:rPr lang="en-US" dirty="0" smtClean="0">
                <a:latin typeface="+mj-lt"/>
              </a:rPr>
              <a:t>Summary guideline article</a:t>
            </a:r>
          </a:p>
          <a:p>
            <a:pPr lvl="1">
              <a:buFont typeface="Arial" panose="020B0604020202020204" pitchFamily="34" charset="0"/>
              <a:buChar char="•"/>
              <a:defRPr/>
            </a:pPr>
            <a:r>
              <a:rPr lang="en-US" dirty="0" smtClean="0">
                <a:latin typeface="+mj-lt"/>
              </a:rPr>
              <a:t>Complete guideline article (available as a data supplement to the published summary)</a:t>
            </a:r>
          </a:p>
          <a:p>
            <a:pPr lvl="1">
              <a:buFont typeface="Arial" panose="020B0604020202020204" pitchFamily="34" charset="0"/>
              <a:buChar char="•"/>
              <a:defRPr/>
            </a:pPr>
            <a:r>
              <a:rPr lang="en-US" dirty="0" smtClean="0">
                <a:latin typeface="+mj-lt"/>
              </a:rPr>
              <a:t>Summary for clinicians and summary for patients/families</a:t>
            </a:r>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51</a:t>
            </a:fld>
            <a:endParaRPr lang="en-US" dirty="0"/>
          </a:p>
        </p:txBody>
      </p:sp>
    </p:spTree>
    <p:extLst>
      <p:ext uri="{BB962C8B-B14F-4D97-AF65-F5344CB8AC3E}">
        <p14:creationId xmlns:p14="http://schemas.microsoft.com/office/powerpoint/2010/main" val="491688938"/>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Questions?</a:t>
            </a:r>
            <a:endParaRPr lang="en-US" dirty="0"/>
          </a:p>
        </p:txBody>
      </p:sp>
    </p:spTree>
    <p:extLst>
      <p:ext uri="{BB962C8B-B14F-4D97-AF65-F5344CB8AC3E}">
        <p14:creationId xmlns:p14="http://schemas.microsoft.com/office/powerpoint/2010/main" val="29197363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88" y="341976"/>
            <a:ext cx="8190893" cy="895170"/>
          </a:xfrm>
        </p:spPr>
        <p:txBody>
          <a:bodyPr>
            <a:normAutofit/>
          </a:bodyPr>
          <a:lstStyle/>
          <a:p>
            <a:r>
              <a:rPr lang="en-US" sz="4300" dirty="0"/>
              <a:t>Presentation </a:t>
            </a:r>
            <a:r>
              <a:rPr lang="en-US" sz="4300" dirty="0" smtClean="0"/>
              <a:t>Objectives</a:t>
            </a:r>
            <a:endParaRPr lang="en-US" sz="4300" dirty="0"/>
          </a:p>
        </p:txBody>
      </p:sp>
      <p:sp>
        <p:nvSpPr>
          <p:cNvPr id="3" name="Content Placeholder 2"/>
          <p:cNvSpPr>
            <a:spLocks noGrp="1"/>
          </p:cNvSpPr>
          <p:nvPr>
            <p:ph idx="1"/>
          </p:nvPr>
        </p:nvSpPr>
        <p:spPr>
          <a:xfrm>
            <a:off x="779993" y="1993837"/>
            <a:ext cx="7396341" cy="2063258"/>
          </a:xfrm>
        </p:spPr>
        <p:txBody>
          <a:bodyPr>
            <a:normAutofit/>
          </a:bodyPr>
          <a:lstStyle/>
          <a:p>
            <a:pPr marL="0" indent="0">
              <a:buNone/>
            </a:pPr>
            <a:r>
              <a:rPr lang="en-US" dirty="0">
                <a:latin typeface="+mn-lt"/>
              </a:rPr>
              <a:t>To </a:t>
            </a:r>
            <a:r>
              <a:rPr lang="en-US" dirty="0" smtClean="0">
                <a:latin typeface="+mn-lt"/>
              </a:rPr>
              <a:t>present recommendations for </a:t>
            </a:r>
            <a:r>
              <a:rPr lang="en-US" dirty="0">
                <a:latin typeface="+mn-lt"/>
              </a:rPr>
              <a:t>utility of shunting in idiopathic normal pressure hydrocephalus (iNPH) and for predictors of shunting </a:t>
            </a:r>
            <a:r>
              <a:rPr lang="en-US" dirty="0" smtClean="0">
                <a:latin typeface="+mn-lt"/>
              </a:rPr>
              <a:t>effectiveness, based on a </a:t>
            </a:r>
            <a:r>
              <a:rPr lang="en-US" dirty="0">
                <a:latin typeface="+mn-lt"/>
              </a:rPr>
              <a:t>systematic review and analysis of the evidence.</a:t>
            </a:r>
          </a:p>
          <a:p>
            <a:pPr marL="0" indent="0">
              <a:buNone/>
            </a:pPr>
            <a:endParaRPr lang="en-US" dirty="0">
              <a:latin typeface="Arial Narrow" panose="020B0606020202030204" pitchFamily="34" charset="0"/>
            </a:endParaRP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5</a:t>
            </a:fld>
            <a:endParaRPr lang="en-US" dirty="0"/>
          </a:p>
        </p:txBody>
      </p:sp>
    </p:spTree>
    <p:extLst>
      <p:ext uri="{BB962C8B-B14F-4D97-AF65-F5344CB8AC3E}">
        <p14:creationId xmlns:p14="http://schemas.microsoft.com/office/powerpoint/2010/main" val="3042763460"/>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07" y="331347"/>
            <a:ext cx="8190893" cy="895170"/>
          </a:xfrm>
        </p:spPr>
        <p:txBody>
          <a:bodyPr/>
          <a:lstStyle/>
          <a:p>
            <a:r>
              <a:rPr lang="en-US" sz="4300" dirty="0"/>
              <a:t>Overview</a:t>
            </a:r>
          </a:p>
        </p:txBody>
      </p:sp>
      <p:sp>
        <p:nvSpPr>
          <p:cNvPr id="3" name="Content Placeholder 2"/>
          <p:cNvSpPr>
            <a:spLocks noGrp="1"/>
          </p:cNvSpPr>
          <p:nvPr>
            <p:ph idx="1"/>
          </p:nvPr>
        </p:nvSpPr>
        <p:spPr>
          <a:xfrm>
            <a:off x="1860849" y="1736384"/>
            <a:ext cx="4912813" cy="3306133"/>
          </a:xfrm>
        </p:spPr>
        <p:txBody>
          <a:bodyPr>
            <a:noAutofit/>
          </a:bodyPr>
          <a:lstStyle/>
          <a:p>
            <a:pPr>
              <a:buFont typeface="Wingdings" panose="05000000000000000000" pitchFamily="2" charset="2"/>
              <a:buChar char="§"/>
              <a:defRPr/>
            </a:pPr>
            <a:r>
              <a:rPr lang="en-US" dirty="0" smtClean="0">
                <a:latin typeface="+mn-lt"/>
              </a:rPr>
              <a:t>Introduction</a:t>
            </a:r>
            <a:endParaRPr lang="en-US" dirty="0">
              <a:latin typeface="+mn-lt"/>
            </a:endParaRPr>
          </a:p>
          <a:p>
            <a:pPr>
              <a:buFont typeface="Wingdings" panose="05000000000000000000" pitchFamily="2" charset="2"/>
              <a:buChar char="§"/>
              <a:defRPr/>
            </a:pPr>
            <a:r>
              <a:rPr lang="en-US" dirty="0" smtClean="0">
                <a:latin typeface="+mn-lt"/>
              </a:rPr>
              <a:t>Clinical questions</a:t>
            </a:r>
          </a:p>
          <a:p>
            <a:pPr>
              <a:buFont typeface="Wingdings" panose="05000000000000000000" pitchFamily="2" charset="2"/>
              <a:buChar char="§"/>
              <a:defRPr/>
            </a:pPr>
            <a:r>
              <a:rPr lang="en-US" dirty="0" smtClean="0">
                <a:latin typeface="+mn-lt"/>
              </a:rPr>
              <a:t>AAN guideline process</a:t>
            </a:r>
          </a:p>
          <a:p>
            <a:pPr>
              <a:buFont typeface="Wingdings" panose="05000000000000000000" pitchFamily="2" charset="2"/>
              <a:buChar char="§"/>
              <a:defRPr/>
            </a:pPr>
            <a:r>
              <a:rPr lang="en-US" dirty="0" smtClean="0">
                <a:latin typeface="+mn-lt"/>
              </a:rPr>
              <a:t>Methods</a:t>
            </a:r>
            <a:endParaRPr lang="en-US" dirty="0">
              <a:latin typeface="+mn-lt"/>
            </a:endParaRPr>
          </a:p>
          <a:p>
            <a:pPr>
              <a:buFont typeface="Wingdings" panose="05000000000000000000" pitchFamily="2" charset="2"/>
              <a:buChar char="§"/>
              <a:defRPr/>
            </a:pPr>
            <a:r>
              <a:rPr lang="en-US" dirty="0">
                <a:latin typeface="+mn-lt"/>
              </a:rPr>
              <a:t>Analysis of </a:t>
            </a:r>
            <a:r>
              <a:rPr lang="en-US" dirty="0" smtClean="0">
                <a:latin typeface="+mn-lt"/>
              </a:rPr>
              <a:t>evidence/conclusions</a:t>
            </a:r>
          </a:p>
          <a:p>
            <a:pPr>
              <a:buFont typeface="Wingdings" panose="05000000000000000000" pitchFamily="2" charset="2"/>
              <a:buChar char="§"/>
              <a:defRPr/>
            </a:pPr>
            <a:r>
              <a:rPr lang="en-US" dirty="0" smtClean="0">
                <a:latin typeface="+mn-lt"/>
              </a:rPr>
              <a:t>Practice recommendations</a:t>
            </a:r>
            <a:endParaRPr lang="en-US" dirty="0">
              <a:latin typeface="+mn-lt"/>
            </a:endParaRPr>
          </a:p>
          <a:p>
            <a:endParaRPr lang="en-US" dirty="0"/>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6</a:t>
            </a:fld>
            <a:endParaRPr lang="en-US" dirty="0"/>
          </a:p>
        </p:txBody>
      </p:sp>
    </p:spTree>
    <p:extLst>
      <p:ext uri="{BB962C8B-B14F-4D97-AF65-F5344CB8AC3E}">
        <p14:creationId xmlns:p14="http://schemas.microsoft.com/office/powerpoint/2010/main" val="2001128770"/>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107" y="331347"/>
            <a:ext cx="8190893" cy="895170"/>
          </a:xfrm>
        </p:spPr>
        <p:txBody>
          <a:bodyPr>
            <a:normAutofit/>
          </a:bodyPr>
          <a:lstStyle/>
          <a:p>
            <a:r>
              <a:rPr lang="en-US" sz="4300" dirty="0" smtClean="0"/>
              <a:t>Introduction</a:t>
            </a:r>
            <a:endParaRPr lang="en-US" sz="4300" dirty="0"/>
          </a:p>
        </p:txBody>
      </p:sp>
      <p:sp>
        <p:nvSpPr>
          <p:cNvPr id="3" name="Content Placeholder 2"/>
          <p:cNvSpPr>
            <a:spLocks noGrp="1"/>
          </p:cNvSpPr>
          <p:nvPr>
            <p:ph idx="1"/>
          </p:nvPr>
        </p:nvSpPr>
        <p:spPr>
          <a:xfrm>
            <a:off x="495908" y="1409814"/>
            <a:ext cx="8374823" cy="4391953"/>
          </a:xfrm>
        </p:spPr>
        <p:txBody>
          <a:bodyPr>
            <a:noAutofit/>
          </a:bodyPr>
          <a:lstStyle/>
          <a:p>
            <a:pPr>
              <a:buFont typeface="Wingdings" panose="05000000000000000000" pitchFamily="2" charset="2"/>
              <a:buChar char="§"/>
            </a:pPr>
            <a:r>
              <a:rPr lang="en-US" dirty="0" smtClean="0">
                <a:latin typeface="+mn-lt"/>
              </a:rPr>
              <a:t>Normal </a:t>
            </a:r>
            <a:r>
              <a:rPr lang="en-US" dirty="0">
                <a:latin typeface="+mn-lt"/>
              </a:rPr>
              <a:t>p</a:t>
            </a:r>
            <a:r>
              <a:rPr lang="en-US" dirty="0" smtClean="0">
                <a:latin typeface="+mn-lt"/>
              </a:rPr>
              <a:t>ressure </a:t>
            </a:r>
            <a:r>
              <a:rPr lang="en-US" dirty="0">
                <a:latin typeface="+mn-lt"/>
              </a:rPr>
              <a:t>h</a:t>
            </a:r>
            <a:r>
              <a:rPr lang="en-US" dirty="0" smtClean="0">
                <a:latin typeface="+mn-lt"/>
              </a:rPr>
              <a:t>ydrocephalus (NPH) characterized by:</a:t>
            </a:r>
          </a:p>
          <a:p>
            <a:pPr lvl="1">
              <a:buFont typeface="Wingdings" panose="05000000000000000000" pitchFamily="2" charset="2"/>
              <a:buChar char="§"/>
            </a:pPr>
            <a:r>
              <a:rPr lang="en-US" sz="2800" dirty="0" smtClean="0">
                <a:latin typeface="+mn-lt"/>
              </a:rPr>
              <a:t>Clinical triad</a:t>
            </a:r>
          </a:p>
          <a:p>
            <a:pPr lvl="2">
              <a:buFont typeface="Wingdings" panose="05000000000000000000" pitchFamily="2" charset="2"/>
              <a:buChar char="§"/>
            </a:pPr>
            <a:r>
              <a:rPr lang="en-US" sz="2800" dirty="0" smtClean="0">
                <a:latin typeface="+mn-lt"/>
              </a:rPr>
              <a:t>Gait disturbance</a:t>
            </a:r>
          </a:p>
          <a:p>
            <a:pPr lvl="2">
              <a:buFont typeface="Wingdings" panose="05000000000000000000" pitchFamily="2" charset="2"/>
              <a:buChar char="§"/>
            </a:pPr>
            <a:r>
              <a:rPr lang="en-US" sz="2800" dirty="0" smtClean="0">
                <a:latin typeface="+mn-lt"/>
              </a:rPr>
              <a:t>Urinary incontinence</a:t>
            </a:r>
          </a:p>
          <a:p>
            <a:pPr lvl="2">
              <a:buFont typeface="Wingdings" panose="05000000000000000000" pitchFamily="2" charset="2"/>
              <a:buChar char="§"/>
            </a:pPr>
            <a:r>
              <a:rPr lang="en-US" sz="2800" dirty="0" smtClean="0">
                <a:latin typeface="+mn-lt"/>
              </a:rPr>
              <a:t>Memory impairment</a:t>
            </a:r>
          </a:p>
          <a:p>
            <a:pPr lvl="1">
              <a:buFont typeface="Wingdings" panose="05000000000000000000" pitchFamily="2" charset="2"/>
              <a:buChar char="§"/>
            </a:pPr>
            <a:r>
              <a:rPr lang="en-US" sz="2800" dirty="0" smtClean="0">
                <a:latin typeface="+mn-lt"/>
              </a:rPr>
              <a:t>Normal CSF pressure on lumbar puncture (LP)</a:t>
            </a:r>
          </a:p>
          <a:p>
            <a:pPr lvl="1">
              <a:buFont typeface="Wingdings" panose="05000000000000000000" pitchFamily="2" charset="2"/>
              <a:buChar char="§"/>
            </a:pPr>
            <a:r>
              <a:rPr lang="en-US" sz="2800" dirty="0" smtClean="0">
                <a:latin typeface="+mn-lt"/>
              </a:rPr>
              <a:t>Radiologic finding of enlarged cerebral ventricles</a:t>
            </a:r>
          </a:p>
        </p:txBody>
      </p:sp>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7</a:t>
            </a:fld>
            <a:endParaRPr lang="en-US" dirty="0"/>
          </a:p>
        </p:txBody>
      </p:sp>
    </p:spTree>
    <p:extLst>
      <p:ext uri="{BB962C8B-B14F-4D97-AF65-F5344CB8AC3E}">
        <p14:creationId xmlns:p14="http://schemas.microsoft.com/office/powerpoint/2010/main" val="3019216059"/>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1: Normal </a:t>
            </a:r>
            <a:r>
              <a:rPr lang="en-US" sz="2800" dirty="0"/>
              <a:t>pressure hydrocephalus score used by a number of authors to quantify patients’ limitations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2949677"/>
              </p:ext>
            </p:extLst>
          </p:nvPr>
        </p:nvGraphicFramePr>
        <p:xfrm>
          <a:off x="495909" y="1346201"/>
          <a:ext cx="8089290" cy="3878022"/>
        </p:xfrm>
        <a:graphic>
          <a:graphicData uri="http://schemas.openxmlformats.org/drawingml/2006/table">
            <a:tbl>
              <a:tblPr firstRow="1" bandCol="1">
                <a:tableStyleId>{3B4B98B0-60AC-42C2-AFA5-B58CD77FA1E5}</a:tableStyleId>
              </a:tblPr>
              <a:tblGrid>
                <a:gridCol w="1945526"/>
                <a:gridCol w="368626"/>
                <a:gridCol w="2170796"/>
                <a:gridCol w="389106"/>
                <a:gridCol w="2703257"/>
                <a:gridCol w="511979"/>
              </a:tblGrid>
              <a:tr h="327863">
                <a:tc gridSpan="2">
                  <a:txBody>
                    <a:bodyPr/>
                    <a:lstStyle/>
                    <a:p>
                      <a:pPr marL="0" marR="0">
                        <a:spcBef>
                          <a:spcPts val="0"/>
                        </a:spcBef>
                        <a:spcAft>
                          <a:spcPts val="0"/>
                        </a:spcAft>
                      </a:pPr>
                      <a:r>
                        <a:rPr lang="en-US" sz="1800" dirty="0">
                          <a:effectLst/>
                        </a:rPr>
                        <a:t>Gait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spcBef>
                          <a:spcPts val="1000"/>
                        </a:spcBef>
                        <a:spcAft>
                          <a:spcPts val="0"/>
                        </a:spcAft>
                      </a:pPr>
                      <a:r>
                        <a:rPr lang="en-US" sz="1800" dirty="0">
                          <a:effectLst/>
                        </a:rPr>
                        <a:t>Urinary incontinence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spcBef>
                          <a:spcPts val="1000"/>
                        </a:spcBef>
                        <a:spcAft>
                          <a:spcPts val="0"/>
                        </a:spcAft>
                      </a:pPr>
                      <a:r>
                        <a:rPr lang="en-US" sz="1800" dirty="0">
                          <a:effectLst/>
                        </a:rPr>
                        <a:t>Cognition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r>
              <a:tr h="327863">
                <a:tc>
                  <a:txBody>
                    <a:bodyPr/>
                    <a:lstStyle/>
                    <a:p>
                      <a:pPr marL="0" marR="0">
                        <a:spcBef>
                          <a:spcPts val="1000"/>
                        </a:spcBef>
                        <a:spcAft>
                          <a:spcPts val="0"/>
                        </a:spcAft>
                      </a:pPr>
                      <a:r>
                        <a:rPr lang="en-US" sz="1800" dirty="0">
                          <a:effectLst/>
                        </a:rPr>
                        <a:t>Normal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None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735720">
                <a:tc>
                  <a:txBody>
                    <a:bodyPr/>
                    <a:lstStyle/>
                    <a:p>
                      <a:pPr marL="0" marR="0">
                        <a:spcBef>
                          <a:spcPts val="1000"/>
                        </a:spcBef>
                        <a:spcAft>
                          <a:spcPts val="0"/>
                        </a:spcAft>
                      </a:pPr>
                      <a:r>
                        <a:rPr lang="en-US" sz="1800" dirty="0">
                          <a:effectLst/>
                        </a:rPr>
                        <a:t>Walk with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Rare incontinence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Subjective decrease in memory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761634">
                <a:tc>
                  <a:txBody>
                    <a:bodyPr/>
                    <a:lstStyle/>
                    <a:p>
                      <a:pPr marL="0" marR="0">
                        <a:spcBef>
                          <a:spcPts val="1000"/>
                        </a:spcBef>
                        <a:spcAft>
                          <a:spcPts val="0"/>
                        </a:spcAft>
                      </a:pPr>
                      <a:r>
                        <a:rPr lang="en-US" sz="1800" dirty="0">
                          <a:effectLst/>
                        </a:rPr>
                        <a:t>Requires cane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Occasional incontinence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Objective decrease in memory but independent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55726">
                <a:tc>
                  <a:txBody>
                    <a:bodyPr/>
                    <a:lstStyle/>
                    <a:p>
                      <a:pPr marL="0" marR="0">
                        <a:spcBef>
                          <a:spcPts val="1000"/>
                        </a:spcBef>
                        <a:spcAft>
                          <a:spcPts val="0"/>
                        </a:spcAft>
                      </a:pPr>
                      <a:r>
                        <a:rPr lang="en-US" sz="1800" dirty="0">
                          <a:effectLst/>
                        </a:rPr>
                        <a:t>Support by 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Constant incontinence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Partial loss of independence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413490">
                <a:tc>
                  <a:txBody>
                    <a:bodyPr/>
                    <a:lstStyle/>
                    <a:p>
                      <a:pPr marL="0" marR="0">
                        <a:spcBef>
                          <a:spcPts val="1000"/>
                        </a:spcBef>
                        <a:spcAft>
                          <a:spcPts val="0"/>
                        </a:spcAft>
                      </a:pPr>
                      <a:r>
                        <a:rPr lang="en-US" sz="1800" dirty="0">
                          <a:effectLst/>
                        </a:rPr>
                        <a:t>Wheelchair or bed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Permanent catheter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Disoriented x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655726">
                <a:tc>
                  <a:txBody>
                    <a:bodyPr/>
                    <a:lstStyle/>
                    <a:p>
                      <a:pPr marL="0" marR="0">
                        <a:spcBef>
                          <a:spcPts val="100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Institutionalized secondary to dementia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1000"/>
                        </a:spcBef>
                        <a:spcAft>
                          <a:spcPts val="0"/>
                        </a:spcAft>
                      </a:pPr>
                      <a:r>
                        <a:rPr lang="en-US" sz="18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4" name="Slide Number Placeholder 3"/>
          <p:cNvSpPr>
            <a:spLocks noGrp="1"/>
          </p:cNvSpPr>
          <p:nvPr>
            <p:ph type="sldNum" sz="quarter" idx="4"/>
          </p:nvPr>
        </p:nvSpPr>
        <p:spPr/>
        <p:txBody>
          <a:bodyPr/>
          <a:lstStyle/>
          <a:p>
            <a:r>
              <a:rPr lang="en-US" i="1" dirty="0" smtClean="0"/>
              <a:t>Slide</a:t>
            </a:r>
            <a:r>
              <a:rPr lang="en-US" dirty="0" smtClean="0"/>
              <a:t> </a:t>
            </a:r>
            <a:fld id="{AE55F20A-800A-A447-8B9C-A926CEEB159C}" type="slidenum">
              <a:rPr lang="en-US" smtClean="0"/>
              <a:pPr/>
              <a:t>8</a:t>
            </a:fld>
            <a:endParaRPr lang="en-US" dirty="0"/>
          </a:p>
        </p:txBody>
      </p:sp>
      <p:sp>
        <p:nvSpPr>
          <p:cNvPr id="8" name="Rectangle 7"/>
          <p:cNvSpPr/>
          <p:nvPr/>
        </p:nvSpPr>
        <p:spPr>
          <a:xfrm>
            <a:off x="394307" y="5224223"/>
            <a:ext cx="8190892" cy="646331"/>
          </a:xfrm>
          <a:prstGeom prst="rect">
            <a:avLst/>
          </a:prstGeom>
        </p:spPr>
        <p:txBody>
          <a:bodyPr wrap="square">
            <a:spAutoFit/>
          </a:bodyPr>
          <a:lstStyle/>
          <a:p>
            <a:r>
              <a:rPr lang="en-US" sz="1200" dirty="0"/>
              <a:t>Reprinted from the </a:t>
            </a:r>
            <a:r>
              <a:rPr lang="en-US" sz="1200" i="1" dirty="0"/>
              <a:t>British Journal of Neurosurgery </a:t>
            </a:r>
            <a:r>
              <a:rPr lang="en-US" sz="1200" dirty="0"/>
              <a:t>(Sorteberg A, Eide PK, Fremming AD. A prospective study on the clinical effect of surgical treatment of normal pressure hydrocephalus: the value of hydrodynamic evaluation. Br J Neurosurg </a:t>
            </a:r>
            <a:r>
              <a:rPr lang="en-US" sz="1200" dirty="0" smtClean="0"/>
              <a:t>2004;18:149-157</a:t>
            </a:r>
            <a:r>
              <a:rPr lang="en-US" sz="1200" dirty="0"/>
              <a:t>), © 2004, with permission from Informa </a:t>
            </a:r>
            <a:r>
              <a:rPr lang="en-US" sz="1200" dirty="0" smtClean="0"/>
              <a:t>Healthcare.</a:t>
            </a:r>
            <a:endParaRPr lang="en-US" sz="1200" dirty="0"/>
          </a:p>
        </p:txBody>
      </p:sp>
    </p:spTree>
    <p:extLst>
      <p:ext uri="{BB962C8B-B14F-4D97-AF65-F5344CB8AC3E}">
        <p14:creationId xmlns:p14="http://schemas.microsoft.com/office/powerpoint/2010/main" val="1565094898"/>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AANPPT_2013">
  <a:themeElements>
    <a:clrScheme name="AAN 2010 Standard">
      <a:dk1>
        <a:sysClr val="windowText" lastClr="000000"/>
      </a:dk1>
      <a:lt1>
        <a:sysClr val="window" lastClr="FFFFFF"/>
      </a:lt1>
      <a:dk2>
        <a:srgbClr val="006D48"/>
      </a:dk2>
      <a:lt2>
        <a:srgbClr val="E9E9EA"/>
      </a:lt2>
      <a:accent1>
        <a:srgbClr val="006D48"/>
      </a:accent1>
      <a:accent2>
        <a:srgbClr val="B79124"/>
      </a:accent2>
      <a:accent3>
        <a:srgbClr val="40B53F"/>
      </a:accent3>
      <a:accent4>
        <a:srgbClr val="B4B4B6"/>
      </a:accent4>
      <a:accent5>
        <a:srgbClr val="EFCB64"/>
      </a:accent5>
      <a:accent6>
        <a:srgbClr val="000000"/>
      </a:accent6>
      <a:hlink>
        <a:srgbClr val="007CFF"/>
      </a:hlink>
      <a:folHlink>
        <a:srgbClr val="6400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18288" rIns="0" bIns="18288" rtlCol="0" anchor="b" anchorCtr="0">
        <a:noAutofit/>
      </a:bodyPr>
      <a:lstStyle>
        <a:defPPr algn="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55DEAA3ED634D88B3A7A89D5445E9" ma:contentTypeVersion="5" ma:contentTypeDescription="Create a new document." ma:contentTypeScope="" ma:versionID="699419caee66949b6db01278e8ed7a25">
  <xsd:schema xmlns:xsd="http://www.w3.org/2001/XMLSchema" xmlns:xs="http://www.w3.org/2001/XMLSchema" xmlns:p="http://schemas.microsoft.com/office/2006/metadata/properties" xmlns:ns2="e7320cf4-ae7b-42d1-8d40-7b46a3e34241" xmlns:ns3="d47d1fba-f6e4-4bcb-bcc4-57d3e0746924" targetNamespace="http://schemas.microsoft.com/office/2006/metadata/properties" ma:root="true" ma:fieldsID="e158140e5082d997dd2a1c4c6446b36d" ns2:_="" ns3:_="">
    <xsd:import namespace="e7320cf4-ae7b-42d1-8d40-7b46a3e34241"/>
    <xsd:import namespace="d47d1fba-f6e4-4bcb-bcc4-57d3e0746924"/>
    <xsd:element name="properties">
      <xsd:complexType>
        <xsd:sequence>
          <xsd:element name="documentManagement">
            <xsd:complexType>
              <xsd:all>
                <xsd:element ref="ns2:Expiration_x0020_Year" minOccurs="0"/>
                <xsd:element ref="ns2:Doc_x0020_Status" minOccurs="0"/>
                <xsd:element ref="ns3:Categor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0cf4-ae7b-42d1-8d40-7b46a3e34241" elementFormDefault="qualified">
    <xsd:import namespace="http://schemas.microsoft.com/office/2006/documentManagement/types"/>
    <xsd:import namespace="http://schemas.microsoft.com/office/infopath/2007/PartnerControls"/>
    <xsd:element name="Expiration_x0020_Year" ma:index="8" nillable="true" ma:displayName="Expiration Year" ma:format="Dropdown" ma:internalName="Expiration_x0020_Year">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c_x0020_Status" ma:index="9" nillable="true" ma:displayName="Doc Status" ma:default="Active" ma:format="Dropdown" ma:internalName="Doc_x0020_Status">
      <xsd:simpleType>
        <xsd:restriction base="dms:Choice">
          <xsd:enumeration value="Active"/>
          <xsd:enumeration value="Inactive"/>
          <xsd:enumeration value="To Be Deleted"/>
          <xsd:enumeration value="Draft"/>
          <xsd:enumeration value="Final"/>
          <xsd:enumeration value="Archive"/>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7d1fba-f6e4-4bcb-bcc4-57d3e0746924" elementFormDefault="qualified">
    <xsd:import namespace="http://schemas.microsoft.com/office/2006/documentManagement/types"/>
    <xsd:import namespace="http://schemas.microsoft.com/office/infopath/2007/PartnerControls"/>
    <xsd:element name="Category" ma:index="10" nillable="true" ma:displayName="Category" ma:format="Dropdown" ma:internalName="Category">
      <xsd:simpleType>
        <xsd:restriction base="dms:Choice">
          <xsd:enumeration value="Administrative"/>
          <xsd:enumeration value="Blog"/>
          <xsd:enumeration value="Collaboration"/>
          <xsd:enumeration value="Correspondence"/>
          <xsd:enumeration value="Curriculum vitae"/>
          <xsd:enumeration value="Development process documents"/>
          <xsd:enumeration value="Dissemination process documents"/>
          <xsd:enumeration value="External funding"/>
          <xsd:enumeration value="External reference"/>
          <xsd:enumeration value="Grants"/>
          <xsd:enumeration value="Presentations"/>
          <xsd:enumeration value="Public Comment"/>
          <xsd:enumeration value="Staff CPG Process Manual"/>
          <xsd:enumeration value="Templates"/>
          <xsd:enumeration value="Value of Guidelines WG"/>
          <xsd:enumeration value="Websi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_x0020_Status xmlns="e7320cf4-ae7b-42d1-8d40-7b46a3e34241">Draft</Doc_x0020_Status>
    <Expiration_x0020_Year xmlns="e7320cf4-ae7b-42d1-8d40-7b46a3e34241">No Expiration</Expiration_x0020_Year>
    <Category xmlns="d47d1fba-f6e4-4bcb-bcc4-57d3e0746924">Templates</Category>
  </documentManagement>
</p:properties>
</file>

<file path=customXml/itemProps1.xml><?xml version="1.0" encoding="utf-8"?>
<ds:datastoreItem xmlns:ds="http://schemas.openxmlformats.org/officeDocument/2006/customXml" ds:itemID="{5CA9D14A-DE4B-4087-AF2A-3A6909047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0cf4-ae7b-42d1-8d40-7b46a3e34241"/>
    <ds:schemaRef ds:uri="d47d1fba-f6e4-4bcb-bcc4-57d3e0746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F155C-8B99-4AA6-924A-7D3C9B939122}">
  <ds:schemaRefs>
    <ds:schemaRef ds:uri="http://schemas.microsoft.com/sharepoint/v3/contenttype/forms"/>
  </ds:schemaRefs>
</ds:datastoreItem>
</file>

<file path=customXml/itemProps3.xml><?xml version="1.0" encoding="utf-8"?>
<ds:datastoreItem xmlns:ds="http://schemas.openxmlformats.org/officeDocument/2006/customXml" ds:itemID="{406101B3-36A2-4B85-8B63-96BD57661665}">
  <ds:schemaRefs>
    <ds:schemaRef ds:uri="http://schemas.microsoft.com/office/infopath/2007/PartnerControls"/>
    <ds:schemaRef ds:uri="d47d1fba-f6e4-4bcb-bcc4-57d3e074692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e7320cf4-ae7b-42d1-8d40-7b46a3e342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43015</TotalTime>
  <Words>3541</Words>
  <Application>Microsoft Office PowerPoint</Application>
  <PresentationFormat>On-screen Show (4:3)</PresentationFormat>
  <Paragraphs>411</Paragraphs>
  <Slides>53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Arial Narrow</vt:lpstr>
      <vt:lpstr>Calibri</vt:lpstr>
      <vt:lpstr>Courier New</vt:lpstr>
      <vt:lpstr>Lucida Grande</vt:lpstr>
      <vt:lpstr>Symbol</vt:lpstr>
      <vt:lpstr>Times New Roman</vt:lpstr>
      <vt:lpstr>Trebuchet MS</vt:lpstr>
      <vt:lpstr>Wingdings</vt:lpstr>
      <vt:lpstr>AANPPT_2013</vt:lpstr>
      <vt:lpstr>PowerPoint Presentation</vt:lpstr>
      <vt:lpstr>PowerPoint Presentation</vt:lpstr>
      <vt:lpstr>Guideline Endorsement and Funding</vt:lpstr>
      <vt:lpstr>Guideline Authors</vt:lpstr>
      <vt:lpstr>Sharing This Information</vt:lpstr>
      <vt:lpstr>Presentation Objectives</vt:lpstr>
      <vt:lpstr>Overview</vt:lpstr>
      <vt:lpstr>Introduction</vt:lpstr>
      <vt:lpstr>Table 1: Normal pressure hydrocephalus score used by a number of authors to quantify patients’ limitations</vt:lpstr>
      <vt:lpstr>PowerPoint Presentation</vt:lpstr>
      <vt:lpstr>Clinical Questions</vt:lpstr>
      <vt:lpstr>AAN Guideline Process*</vt:lpstr>
      <vt:lpstr>Literature Search/Review  Rigorous, Comprehensive, Transparent</vt:lpstr>
      <vt:lpstr>AAN Classification of Evidence (2011)  Therapeutic Scheme</vt:lpstr>
      <vt:lpstr>AAN Classification of Evidence (2011)  Therapeutic Scheme</vt:lpstr>
      <vt:lpstr>AAN Classification of Evidence (2011)  Therapeutic Scheme</vt:lpstr>
      <vt:lpstr>AAN Classification of Evidence (2011)  Therapeutic Scheme</vt:lpstr>
      <vt:lpstr>AAN Classification of Evidence (2004)  Prognostic Scheme</vt:lpstr>
      <vt:lpstr>AAN Classification of Evidence (2004)  Prognostic Scheme</vt:lpstr>
      <vt:lpstr>AAN Classification of Recommendations</vt:lpstr>
      <vt:lpstr>Clinical Question 1</vt:lpstr>
      <vt:lpstr>What is the efficacy of ventricular shunting for iNPH?</vt:lpstr>
      <vt:lpstr>Q1. Analysis of Evidence Efficacy for iNPH</vt:lpstr>
      <vt:lpstr>% Improvement in patients with positive CSF TT or CSF-IT</vt:lpstr>
      <vt:lpstr>Q1. Analysis of Evidence Efficacy for iNPH</vt:lpstr>
      <vt:lpstr>Q1. Analysis of Evidence Efficacy for iNPH</vt:lpstr>
      <vt:lpstr>Q1. Conclusions</vt:lpstr>
      <vt:lpstr>Clinical Question 2</vt:lpstr>
      <vt:lpstr>If there is evidence of efficacy, are there clinical or laboratory predictors of a successful outcome?</vt:lpstr>
      <vt:lpstr>Clinical Question 2a CSF Dynamics and Inclusion Tests</vt:lpstr>
      <vt:lpstr>Q2a. Analysis of Evidence CSF Dynamics and Inclusion Tests</vt:lpstr>
      <vt:lpstr>Q2a. Analysis of Evidence CSF Dynamics and Inclusion Tests</vt:lpstr>
      <vt:lpstr>Q2a. Conclusions</vt:lpstr>
      <vt:lpstr>Q2b. Analysis of Evidence Comorbidities</vt:lpstr>
      <vt:lpstr>Table 2. Comorbidity index</vt:lpstr>
      <vt:lpstr>Q2b. Conclusions</vt:lpstr>
      <vt:lpstr>Q2c. Analysis of Evidence Tap Test/External Lumbar Drainage</vt:lpstr>
      <vt:lpstr>Q2c. Conclusions</vt:lpstr>
      <vt:lpstr>Q2d. Analysis of Evidence CBF and Acetazolamide Reactivity</vt:lpstr>
      <vt:lpstr>Q2d. Conclusions</vt:lpstr>
      <vt:lpstr>Q2e. Analysis of Evidence MRI Aqueductal CSF Flow</vt:lpstr>
      <vt:lpstr>Q2e. Analysis of Evidence MRI Aqueductal CSF Flow</vt:lpstr>
      <vt:lpstr>Q2e. Conclusions</vt:lpstr>
      <vt:lpstr>Q2. Other Conclusions</vt:lpstr>
      <vt:lpstr>Clinical Context</vt:lpstr>
      <vt:lpstr>Clinical Context</vt:lpstr>
      <vt:lpstr>Clinical Context</vt:lpstr>
      <vt:lpstr>Practice Recommendations</vt:lpstr>
      <vt:lpstr>Practice Recommendations</vt:lpstr>
      <vt:lpstr>Recommendations for Future Research</vt:lpstr>
      <vt:lpstr>References</vt:lpstr>
      <vt:lpstr>Access Guideline and Summary Tools</vt:lpstr>
      <vt:lpstr>PowerPoint Presentation</vt:lpstr>
    </vt:vector>
  </TitlesOfParts>
  <Company>American Academy of Neurology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Hopwood</dc:creator>
  <cp:lastModifiedBy>Julie Cox</cp:lastModifiedBy>
  <cp:revision>791</cp:revision>
  <cp:lastPrinted>2013-10-23T18:48:00Z</cp:lastPrinted>
  <dcterms:created xsi:type="dcterms:W3CDTF">2012-01-12T19:06:15Z</dcterms:created>
  <dcterms:modified xsi:type="dcterms:W3CDTF">2015-12-02T16:49:59Z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0x01010037E55DEAA3ED634D88B3A7A89D5445E9</vt:lpwstr>
  </property>
</Properties>
</file>